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94" r:id="rId3"/>
    <p:sldId id="289" r:id="rId4"/>
    <p:sldId id="290" r:id="rId5"/>
    <p:sldId id="291" r:id="rId6"/>
    <p:sldId id="292" r:id="rId7"/>
    <p:sldId id="293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92D14"/>
    <a:srgbClr val="35B19D"/>
    <a:srgbClr val="00682F"/>
    <a:srgbClr val="040E08"/>
    <a:srgbClr val="35759D"/>
    <a:srgbClr val="000000"/>
    <a:srgbClr val="FFFF00"/>
    <a:srgbClr val="491403"/>
    <a:srgbClr val="3A100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97" autoAdjust="0"/>
    <p:restoredTop sz="96198" autoAdjust="0"/>
  </p:normalViewPr>
  <p:slideViewPr>
    <p:cSldViewPr>
      <p:cViewPr>
        <p:scale>
          <a:sx n="66" d="100"/>
          <a:sy n="66" d="100"/>
        </p:scale>
        <p:origin x="-127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3A10DB-5130-45F7-B5E6-F44C867A99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185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6DFF50-3252-47DF-9123-45804BE5767D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8024CF-DD01-4C26-ACE5-C7063DDC8C6E}" type="slidenum">
              <a:rPr lang="en-US"/>
              <a:pPr/>
              <a:t>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8024CF-DD01-4C26-ACE5-C7063DDC8C6E}" type="slidenum">
              <a:rPr lang="en-US"/>
              <a:pPr/>
              <a:t>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8024CF-DD01-4C26-ACE5-C7063DDC8C6E}" type="slidenum">
              <a:rPr lang="en-US"/>
              <a:pPr/>
              <a:t>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E08FDB-3C6A-4768-BE80-DCCA5B6A80E3}" type="slidenum">
              <a:rPr lang="en-US"/>
              <a:pPr/>
              <a:t>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E08FDB-3C6A-4768-BE80-DCCA5B6A80E3}" type="slidenum">
              <a:rPr lang="en-US"/>
              <a:pPr/>
              <a:t>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4267200"/>
            <a:ext cx="4191000" cy="70485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5257800"/>
            <a:ext cx="4191000" cy="6858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64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6600" y="228600"/>
            <a:ext cx="190500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1600" y="228600"/>
            <a:ext cx="556260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1741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561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42052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752600"/>
            <a:ext cx="3581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7800" y="1752600"/>
            <a:ext cx="3581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834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9308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7563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38083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92591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68079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76200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752600"/>
            <a:ext cx="7315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076056" y="4365104"/>
            <a:ext cx="4191000" cy="704850"/>
          </a:xfrm>
        </p:spPr>
        <p:txBody>
          <a:bodyPr/>
          <a:lstStyle/>
          <a:p>
            <a:r>
              <a:rPr lang="ru-RU" sz="3200" dirty="0" smtClean="0"/>
              <a:t>Дизайн-проект благоустройства дворовой территории</a:t>
            </a:r>
            <a:endParaRPr lang="ru-RU" sz="3200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5805264"/>
            <a:ext cx="4191000" cy="685800"/>
          </a:xfrm>
        </p:spPr>
        <p:txBody>
          <a:bodyPr/>
          <a:lstStyle/>
          <a:p>
            <a:r>
              <a:rPr lang="ru-RU" sz="1800" dirty="0"/>
              <a:t>п</a:t>
            </a:r>
            <a:r>
              <a:rPr lang="ru-RU" sz="1800" dirty="0" smtClean="0"/>
              <a:t>гт. Октябрьское, ул. Светлая, д.11</a:t>
            </a:r>
          </a:p>
          <a:p>
            <a:r>
              <a:rPr lang="ru-RU" sz="1800" dirty="0" smtClean="0"/>
              <a:t>2019 год</a:t>
            </a:r>
            <a:endParaRPr lang="en-US" sz="18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620000" cy="6440760"/>
          </a:xfrm>
        </p:spPr>
        <p:txBody>
          <a:bodyPr/>
          <a:lstStyle/>
          <a:p>
            <a:r>
              <a:rPr lang="ru-RU" sz="1400" dirty="0" smtClean="0"/>
              <a:t>Мероприятия:</a:t>
            </a:r>
            <a:br>
              <a:rPr lang="ru-RU" sz="1400" dirty="0" smtClean="0"/>
            </a:br>
            <a:r>
              <a:rPr lang="ru-RU" sz="1400" dirty="0" smtClean="0"/>
              <a:t>Дизайн-проект благоустройства дворовой территории на 2019 год, будет осуществляться в соответствии с приоритетным проектом «Формирование комфортной городской среды».</a:t>
            </a:r>
            <a:br>
              <a:rPr lang="ru-RU" sz="1400" dirty="0" smtClean="0"/>
            </a:b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smtClean="0"/>
              <a:t>Дизайн-проект прошел общественные обсуждения на заседании Общественного совета и Общественного совета по развитию малого и среднего предпринимательства городского поселения Октябрьское и был одобрен.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 дизайн-проект включен минимальный перечень работ :</a:t>
            </a:r>
            <a:br>
              <a:rPr lang="ru-RU" sz="1400" dirty="0" smtClean="0"/>
            </a:br>
            <a:r>
              <a:rPr lang="ru-RU" sz="1400" dirty="0" smtClean="0"/>
              <a:t>1. установка скамеек – 8 шт. </a:t>
            </a:r>
            <a:br>
              <a:rPr lang="ru-RU" sz="1400" dirty="0" smtClean="0"/>
            </a:br>
            <a:r>
              <a:rPr lang="ru-RU" sz="1400" dirty="0" smtClean="0"/>
              <a:t>2. установка урн – 8 шт. </a:t>
            </a:r>
            <a:br>
              <a:rPr lang="ru-RU" sz="1400" dirty="0" smtClean="0"/>
            </a:br>
            <a:r>
              <a:rPr lang="ru-RU" sz="1400" dirty="0" smtClean="0"/>
              <a:t>3. установка осветительных приборов  - 4 шт. 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Объемы и источники финансирования: </a:t>
            </a:r>
            <a:br>
              <a:rPr lang="ru-RU" sz="1400" dirty="0" smtClean="0"/>
            </a:br>
            <a:r>
              <a:rPr lang="ru-RU" sz="1400" dirty="0" smtClean="0"/>
              <a:t>Федеральный бюджет – 406 800 рубля.</a:t>
            </a:r>
            <a:br>
              <a:rPr lang="ru-RU" sz="1400" dirty="0" smtClean="0"/>
            </a:br>
            <a:r>
              <a:rPr lang="ru-RU" sz="1400" dirty="0" smtClean="0"/>
              <a:t>Бюджет городского поселения Октябрьское –  45 200 рублей.</a:t>
            </a:r>
            <a:br>
              <a:rPr lang="ru-RU" sz="1400" dirty="0" smtClean="0"/>
            </a:br>
            <a:r>
              <a:rPr lang="ru-RU" sz="1400" dirty="0" smtClean="0"/>
              <a:t>Общая стоимость перечня работ составляет: 452 000 рублей. 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Цель и задача проекта:</a:t>
            </a:r>
            <a:br>
              <a:rPr lang="ru-RU" sz="1400" dirty="0" smtClean="0"/>
            </a:br>
            <a:r>
              <a:rPr lang="ru-RU" sz="1400" dirty="0" smtClean="0"/>
              <a:t>Создание на территории городского поселения Октябрьское благоприятной и комфортной среды для проживания населения.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Результаты проекта:</a:t>
            </a:r>
            <a:br>
              <a:rPr lang="ru-RU" sz="1400" dirty="0" smtClean="0"/>
            </a:br>
            <a:r>
              <a:rPr lang="ru-RU" sz="1400" dirty="0" smtClean="0"/>
              <a:t>Вышеуказанные мероприятия по благоустройству дворовой территории позволят улучшить техническое состояние дворовой территории многоквартирного жилого дома и обеспечат благоприятные условия проживания населения, что положительно отразится на повышении качества жизни в целом. </a:t>
            </a:r>
            <a:br>
              <a:rPr lang="ru-RU" sz="1400" dirty="0" smtClean="0"/>
            </a:b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п</a:t>
            </a:r>
            <a:r>
              <a:rPr lang="ru-RU" sz="3200" dirty="0" smtClean="0"/>
              <a:t>гт. Октябрьское, ул. Светлая, д.11, текущее состояние</a:t>
            </a:r>
            <a:endParaRPr lang="ru-RU" sz="3200" dirty="0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2000" dirty="0"/>
          </a:p>
          <a:p>
            <a:pPr>
              <a:lnSpc>
                <a:spcPct val="80000"/>
              </a:lnSpc>
            </a:pPr>
            <a:endParaRPr lang="ru-RU" sz="2000" dirty="0"/>
          </a:p>
        </p:txBody>
      </p:sp>
      <p:pic>
        <p:nvPicPr>
          <p:cNvPr id="3075" name="Picture 3" descr="C:\Users\Анжела\Desktop\Бакшеев А.Р\Благоустройство\Презентации\Светлая 11\IMG_20171218_1212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6183784" cy="4637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514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п</a:t>
            </a:r>
            <a:r>
              <a:rPr lang="ru-RU" sz="3200" dirty="0" smtClean="0"/>
              <a:t>гт. Октябрьское, ул. Светлая, д.11, схема участка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124788" y="1124744"/>
            <a:ext cx="3326472" cy="122413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Парковка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1346369" y="2520293"/>
            <a:ext cx="6408712" cy="2880320"/>
            <a:chOff x="1979712" y="2924944"/>
            <a:chExt cx="6408712" cy="2880320"/>
          </a:xfrm>
        </p:grpSpPr>
        <p:sp>
          <p:nvSpPr>
            <p:cNvPr id="4" name="Прямоугольник 3"/>
            <p:cNvSpPr/>
            <p:nvPr/>
          </p:nvSpPr>
          <p:spPr bwMode="auto">
            <a:xfrm>
              <a:off x="1979712" y="2924944"/>
              <a:ext cx="6408712" cy="2088232"/>
            </a:xfrm>
            <a:prstGeom prst="rect">
              <a:avLst/>
            </a:prstGeom>
            <a:solidFill>
              <a:srgbClr val="B92D14"/>
            </a:solid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Ул. Светлая, д. 11</a:t>
              </a:r>
            </a:p>
          </p:txBody>
        </p:sp>
        <p:sp>
          <p:nvSpPr>
            <p:cNvPr id="6" name="Прямоугольник 5"/>
            <p:cNvSpPr/>
            <p:nvPr/>
          </p:nvSpPr>
          <p:spPr bwMode="auto">
            <a:xfrm>
              <a:off x="2123728" y="5013176"/>
              <a:ext cx="569012" cy="2286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 bwMode="auto">
            <a:xfrm>
              <a:off x="3923928" y="5013176"/>
              <a:ext cx="569012" cy="2286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5995470" y="5013176"/>
              <a:ext cx="569012" cy="2286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7717548" y="5013176"/>
              <a:ext cx="569012" cy="2286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2332112" y="5241776"/>
              <a:ext cx="152243" cy="347464"/>
            </a:xfrm>
            <a:prstGeom prst="rect">
              <a:avLst/>
            </a:prstGeom>
            <a:pattFill prst="ltHorz">
              <a:fgClr>
                <a:schemeClr val="tx2">
                  <a:lumMod val="50000"/>
                </a:schemeClr>
              </a:fgClr>
              <a:bgClr>
                <a:schemeClr val="bg1">
                  <a:lumMod val="65000"/>
                </a:schemeClr>
              </a:bgClr>
            </a:patt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auto">
            <a:xfrm>
              <a:off x="7942147" y="5256232"/>
              <a:ext cx="152243" cy="347464"/>
            </a:xfrm>
            <a:prstGeom prst="rect">
              <a:avLst/>
            </a:prstGeom>
            <a:pattFill prst="ltHorz">
              <a:fgClr>
                <a:schemeClr val="tx2">
                  <a:lumMod val="50000"/>
                </a:schemeClr>
              </a:fgClr>
              <a:bgClr>
                <a:schemeClr val="bg1">
                  <a:lumMod val="65000"/>
                </a:schemeClr>
              </a:bgClr>
            </a:patt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 bwMode="auto">
            <a:xfrm>
              <a:off x="6203854" y="5256232"/>
              <a:ext cx="152243" cy="347464"/>
            </a:xfrm>
            <a:prstGeom prst="rect">
              <a:avLst/>
            </a:prstGeom>
            <a:pattFill prst="ltHorz">
              <a:fgClr>
                <a:schemeClr val="tx2">
                  <a:lumMod val="50000"/>
                </a:schemeClr>
              </a:fgClr>
              <a:bgClr>
                <a:schemeClr val="bg1">
                  <a:lumMod val="65000"/>
                </a:schemeClr>
              </a:bgClr>
            </a:patt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 bwMode="auto">
            <a:xfrm>
              <a:off x="4132312" y="5241776"/>
              <a:ext cx="152243" cy="347464"/>
            </a:xfrm>
            <a:prstGeom prst="rect">
              <a:avLst/>
            </a:prstGeom>
            <a:pattFill prst="ltHorz">
              <a:fgClr>
                <a:schemeClr val="tx2">
                  <a:lumMod val="50000"/>
                </a:schemeClr>
              </a:fgClr>
              <a:bgClr>
                <a:schemeClr val="bg1">
                  <a:lumMod val="65000"/>
                </a:schemeClr>
              </a:bgClr>
            </a:patt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 bwMode="auto">
            <a:xfrm>
              <a:off x="2692740" y="5023048"/>
              <a:ext cx="1231188" cy="782216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 bwMode="auto">
            <a:xfrm>
              <a:off x="4492940" y="5023048"/>
              <a:ext cx="1502530" cy="782216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 bwMode="auto">
            <a:xfrm>
              <a:off x="6550887" y="5013176"/>
              <a:ext cx="1166661" cy="782216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 bwMode="auto">
          <a:xfrm>
            <a:off x="1393812" y="5400613"/>
            <a:ext cx="6361269" cy="4572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тротуар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1331640" y="5890944"/>
            <a:ext cx="7809612" cy="9144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Проезжая часть</a:t>
            </a:r>
          </a:p>
        </p:txBody>
      </p:sp>
      <p:sp>
        <p:nvSpPr>
          <p:cNvPr id="28" name="Прямоугольник 27"/>
          <p:cNvSpPr/>
          <p:nvPr/>
        </p:nvSpPr>
        <p:spPr bwMode="auto">
          <a:xfrm rot="16200000">
            <a:off x="5963735" y="3013793"/>
            <a:ext cx="4622184" cy="110123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Проезжая часть</a:t>
            </a:r>
          </a:p>
        </p:txBody>
      </p:sp>
    </p:spTree>
    <p:extLst>
      <p:ext uri="{BB962C8B-B14F-4D97-AF65-F5344CB8AC3E}">
        <p14:creationId xmlns="" xmlns:p14="http://schemas.microsoft.com/office/powerpoint/2010/main" val="381722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1384794" y="0"/>
            <a:ext cx="7620000" cy="715963"/>
          </a:xfrm>
        </p:spPr>
        <p:txBody>
          <a:bodyPr/>
          <a:lstStyle/>
          <a:p>
            <a:r>
              <a:rPr lang="ru-RU" sz="3200" dirty="0"/>
              <a:t>г</a:t>
            </a:r>
            <a:r>
              <a:rPr lang="ru-RU" sz="3200" dirty="0" smtClean="0"/>
              <a:t>отовая дворовая территория</a:t>
            </a:r>
            <a:endParaRPr lang="ru-RU" sz="3200" dirty="0"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331640" y="5422736"/>
            <a:ext cx="6361269" cy="4572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тротуар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1331640" y="5890944"/>
            <a:ext cx="7809612" cy="9144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Проезжая часть</a:t>
            </a:r>
          </a:p>
        </p:txBody>
      </p:sp>
      <p:sp>
        <p:nvSpPr>
          <p:cNvPr id="28" name="Прямоугольник 27"/>
          <p:cNvSpPr/>
          <p:nvPr/>
        </p:nvSpPr>
        <p:spPr bwMode="auto">
          <a:xfrm rot="16200000">
            <a:off x="5932433" y="3035916"/>
            <a:ext cx="4622184" cy="110123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Проезжая часть</a:t>
            </a:r>
          </a:p>
        </p:txBody>
      </p:sp>
      <p:pic>
        <p:nvPicPr>
          <p:cNvPr id="49" name="Picture 5" descr="Уличный светильник Favourite Colosso 1817-1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770" y="4773046"/>
            <a:ext cx="1087024" cy="91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248059" y="2542416"/>
            <a:ext cx="6408712" cy="2880320"/>
            <a:chOff x="2390757" y="2549644"/>
            <a:chExt cx="6408712" cy="2880320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2390757" y="2549644"/>
              <a:ext cx="6408712" cy="2880320"/>
              <a:chOff x="1979712" y="2924944"/>
              <a:chExt cx="6408712" cy="2880320"/>
            </a:xfrm>
          </p:grpSpPr>
          <p:sp>
            <p:nvSpPr>
              <p:cNvPr id="4" name="Прямоугольник 3"/>
              <p:cNvSpPr/>
              <p:nvPr/>
            </p:nvSpPr>
            <p:spPr bwMode="auto">
              <a:xfrm>
                <a:off x="1979712" y="2924944"/>
                <a:ext cx="6408712" cy="2088232"/>
              </a:xfrm>
              <a:prstGeom prst="rect">
                <a:avLst/>
              </a:prstGeom>
              <a:solidFill>
                <a:srgbClr val="B92D14"/>
              </a:solidFill>
              <a:ln>
                <a:noFill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Ул. Светлая, д. 11</a:t>
                </a:r>
              </a:p>
            </p:txBody>
          </p:sp>
          <p:sp>
            <p:nvSpPr>
              <p:cNvPr id="6" name="Прямоугольник 5"/>
              <p:cNvSpPr/>
              <p:nvPr/>
            </p:nvSpPr>
            <p:spPr bwMode="auto">
              <a:xfrm>
                <a:off x="2123728" y="5013176"/>
                <a:ext cx="569012" cy="228600"/>
              </a:xfrm>
              <a:prstGeom prst="rect">
                <a:avLst/>
              </a:prstGeom>
              <a:blipFill>
                <a:blip r:embed="rId3" cstate="print"/>
                <a:tile tx="0" ty="0" sx="100000" sy="100000" flip="none" algn="tl"/>
              </a:blipFill>
              <a:ln>
                <a:noFill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 bwMode="auto">
              <a:xfrm>
                <a:off x="3923928" y="5013176"/>
                <a:ext cx="569012" cy="228600"/>
              </a:xfrm>
              <a:prstGeom prst="rect">
                <a:avLst/>
              </a:prstGeom>
              <a:blipFill>
                <a:blip r:embed="rId3" cstate="print"/>
                <a:tile tx="0" ty="0" sx="100000" sy="100000" flip="none" algn="tl"/>
              </a:blipFill>
              <a:ln>
                <a:noFill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 bwMode="auto">
              <a:xfrm>
                <a:off x="5995470" y="5013176"/>
                <a:ext cx="569012" cy="228600"/>
              </a:xfrm>
              <a:prstGeom prst="rect">
                <a:avLst/>
              </a:prstGeom>
              <a:blipFill>
                <a:blip r:embed="rId3" cstate="print"/>
                <a:tile tx="0" ty="0" sx="100000" sy="100000" flip="none" algn="tl"/>
              </a:blipFill>
              <a:ln>
                <a:noFill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 bwMode="auto">
              <a:xfrm>
                <a:off x="7717548" y="5013176"/>
                <a:ext cx="569012" cy="228600"/>
              </a:xfrm>
              <a:prstGeom prst="rect">
                <a:avLst/>
              </a:prstGeom>
              <a:blipFill>
                <a:blip r:embed="rId3" cstate="print"/>
                <a:tile tx="0" ty="0" sx="100000" sy="100000" flip="none" algn="tl"/>
              </a:blipFill>
              <a:ln>
                <a:noFill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 bwMode="auto">
              <a:xfrm>
                <a:off x="2332112" y="5241776"/>
                <a:ext cx="152243" cy="347464"/>
              </a:xfrm>
              <a:prstGeom prst="rect">
                <a:avLst/>
              </a:prstGeom>
              <a:pattFill prst="ltHorz">
                <a:fgClr>
                  <a:schemeClr val="tx2">
                    <a:lumMod val="50000"/>
                  </a:schemeClr>
                </a:fgClr>
                <a:bgClr>
                  <a:schemeClr val="bg1">
                    <a:lumMod val="65000"/>
                  </a:schemeClr>
                </a:bgClr>
              </a:pattFill>
              <a:ln>
                <a:noFill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 bwMode="auto">
              <a:xfrm>
                <a:off x="7942147" y="5256232"/>
                <a:ext cx="152243" cy="347464"/>
              </a:xfrm>
              <a:prstGeom prst="rect">
                <a:avLst/>
              </a:prstGeom>
              <a:pattFill prst="ltHorz">
                <a:fgClr>
                  <a:schemeClr val="tx2">
                    <a:lumMod val="50000"/>
                  </a:schemeClr>
                </a:fgClr>
                <a:bgClr>
                  <a:schemeClr val="bg1">
                    <a:lumMod val="65000"/>
                  </a:schemeClr>
                </a:bgClr>
              </a:pattFill>
              <a:ln>
                <a:noFill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 bwMode="auto">
              <a:xfrm>
                <a:off x="6203854" y="5256232"/>
                <a:ext cx="152243" cy="347464"/>
              </a:xfrm>
              <a:prstGeom prst="rect">
                <a:avLst/>
              </a:prstGeom>
              <a:pattFill prst="ltHorz">
                <a:fgClr>
                  <a:schemeClr val="tx2">
                    <a:lumMod val="50000"/>
                  </a:schemeClr>
                </a:fgClr>
                <a:bgClr>
                  <a:schemeClr val="bg1">
                    <a:lumMod val="65000"/>
                  </a:schemeClr>
                </a:bgClr>
              </a:pattFill>
              <a:ln>
                <a:noFill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 bwMode="auto">
              <a:xfrm>
                <a:off x="4132312" y="5241776"/>
                <a:ext cx="152243" cy="347464"/>
              </a:xfrm>
              <a:prstGeom prst="rect">
                <a:avLst/>
              </a:prstGeom>
              <a:pattFill prst="ltHorz">
                <a:fgClr>
                  <a:schemeClr val="tx2">
                    <a:lumMod val="50000"/>
                  </a:schemeClr>
                </a:fgClr>
                <a:bgClr>
                  <a:schemeClr val="bg1">
                    <a:lumMod val="65000"/>
                  </a:schemeClr>
                </a:bgClr>
              </a:pattFill>
              <a:ln>
                <a:noFill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 bwMode="auto">
              <a:xfrm>
                <a:off x="2692740" y="5023048"/>
                <a:ext cx="1231188" cy="782216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Прямоугольник 22"/>
              <p:cNvSpPr/>
              <p:nvPr/>
            </p:nvSpPr>
            <p:spPr bwMode="auto">
              <a:xfrm>
                <a:off x="4492940" y="5023048"/>
                <a:ext cx="1502530" cy="782216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 bwMode="auto">
              <a:xfrm>
                <a:off x="6550887" y="5013176"/>
                <a:ext cx="1166661" cy="782216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" name="Прямоугольник 1"/>
            <p:cNvSpPr/>
            <p:nvPr/>
          </p:nvSpPr>
          <p:spPr bwMode="auto">
            <a:xfrm>
              <a:off x="2534773" y="5097060"/>
              <a:ext cx="104192" cy="3058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 bwMode="auto">
            <a:xfrm>
              <a:off x="2999592" y="5102456"/>
              <a:ext cx="104192" cy="3022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 bwMode="auto">
            <a:xfrm>
              <a:off x="4352658" y="5075480"/>
              <a:ext cx="104192" cy="3058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 bwMode="auto">
            <a:xfrm>
              <a:off x="4788024" y="5075508"/>
              <a:ext cx="104192" cy="3058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 bwMode="auto">
            <a:xfrm>
              <a:off x="6428086" y="5083020"/>
              <a:ext cx="104192" cy="3058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 bwMode="auto">
            <a:xfrm>
              <a:off x="6854324" y="5083020"/>
              <a:ext cx="104192" cy="3058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 bwMode="auto">
            <a:xfrm>
              <a:off x="8138131" y="5083020"/>
              <a:ext cx="104192" cy="3058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 bwMode="auto">
            <a:xfrm>
              <a:off x="8596855" y="5083020"/>
              <a:ext cx="104192" cy="3058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2531374" y="4929746"/>
              <a:ext cx="107591" cy="11846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 bwMode="auto">
            <a:xfrm>
              <a:off x="2996193" y="4934080"/>
              <a:ext cx="107591" cy="11846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 bwMode="auto">
            <a:xfrm>
              <a:off x="4352658" y="4910524"/>
              <a:ext cx="107591" cy="11846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 bwMode="auto">
            <a:xfrm>
              <a:off x="4786324" y="4910524"/>
              <a:ext cx="107591" cy="11846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 bwMode="auto">
            <a:xfrm>
              <a:off x="6424200" y="4920002"/>
              <a:ext cx="107591" cy="11846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 bwMode="auto">
            <a:xfrm>
              <a:off x="6852624" y="4916830"/>
              <a:ext cx="107591" cy="11846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 bwMode="auto">
            <a:xfrm>
              <a:off x="8134732" y="4908813"/>
              <a:ext cx="107591" cy="11846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 bwMode="auto">
            <a:xfrm>
              <a:off x="8590014" y="4910524"/>
              <a:ext cx="107591" cy="11846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63" name="Picture 5" descr="Уличный светильник Favourite Colosso 1817-1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42" y="4759306"/>
            <a:ext cx="1087024" cy="91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5" descr="Уличный светильник Favourite Colosso 1817-1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551" y="4787086"/>
            <a:ext cx="1087024" cy="91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45" name="Picture 5" descr="Уличный светильник Favourite Colosso 1817-1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948" y="4766368"/>
            <a:ext cx="1050480" cy="88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9266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861175" cy="685800"/>
          </a:xfrm>
        </p:spPr>
        <p:txBody>
          <a:bodyPr/>
          <a:lstStyle/>
          <a:p>
            <a:r>
              <a:rPr lang="ru-RU" sz="3200" dirty="0" smtClean="0">
                <a:solidFill>
                  <a:schemeClr val="tx2"/>
                </a:solidFill>
              </a:rPr>
              <a:t>Элементы дизайна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63" name="Rectangle 4"/>
          <p:cNvSpPr txBox="1">
            <a:spLocks noChangeArrowheads="1"/>
          </p:cNvSpPr>
          <p:nvPr/>
        </p:nvSpPr>
        <p:spPr bwMode="auto">
          <a:xfrm>
            <a:off x="1562553" y="0"/>
            <a:ext cx="76200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r>
              <a:rPr lang="ru-RU" sz="4000" dirty="0" smtClean="0"/>
              <a:t>готовая дворовая территория</a:t>
            </a:r>
            <a:endParaRPr lang="ru-RU" sz="4000" dirty="0"/>
          </a:p>
        </p:txBody>
      </p:sp>
      <p:grpSp>
        <p:nvGrpSpPr>
          <p:cNvPr id="65" name="Группа 64"/>
          <p:cNvGrpSpPr/>
          <p:nvPr/>
        </p:nvGrpSpPr>
        <p:grpSpPr>
          <a:xfrm>
            <a:off x="2466652" y="1573293"/>
            <a:ext cx="6408712" cy="2880320"/>
            <a:chOff x="1979712" y="2924944"/>
            <a:chExt cx="6408712" cy="2880320"/>
          </a:xfrm>
        </p:grpSpPr>
        <p:sp>
          <p:nvSpPr>
            <p:cNvPr id="66" name="Прямоугольник 65"/>
            <p:cNvSpPr/>
            <p:nvPr/>
          </p:nvSpPr>
          <p:spPr bwMode="auto">
            <a:xfrm>
              <a:off x="1979712" y="2924944"/>
              <a:ext cx="6408712" cy="2088232"/>
            </a:xfrm>
            <a:prstGeom prst="rect">
              <a:avLst/>
            </a:prstGeom>
            <a:solidFill>
              <a:srgbClr val="B92D14"/>
            </a:solid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>
                  <a:solidFill>
                    <a:schemeClr val="bg1"/>
                  </a:solidFill>
                </a:rPr>
                <a:t>у</a:t>
              </a: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л. </a:t>
              </a:r>
              <a:r>
                <a:rPr lang="ru-RU" dirty="0" smtClean="0">
                  <a:solidFill>
                    <a:schemeClr val="bg1"/>
                  </a:solidFill>
                </a:rPr>
                <a:t>Светлая</a:t>
              </a: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, д. </a:t>
              </a:r>
              <a:r>
                <a:rPr lang="ru-RU" smtClean="0">
                  <a:solidFill>
                    <a:schemeClr val="bg1"/>
                  </a:solidFill>
                </a:rPr>
                <a:t>11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Прямоугольник 66"/>
            <p:cNvSpPr/>
            <p:nvPr/>
          </p:nvSpPr>
          <p:spPr bwMode="auto">
            <a:xfrm>
              <a:off x="2123728" y="5013176"/>
              <a:ext cx="569012" cy="2286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Прямоугольник 67"/>
            <p:cNvSpPr/>
            <p:nvPr/>
          </p:nvSpPr>
          <p:spPr bwMode="auto">
            <a:xfrm>
              <a:off x="3923928" y="5013176"/>
              <a:ext cx="569012" cy="2286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 bwMode="auto">
            <a:xfrm>
              <a:off x="5995470" y="5013176"/>
              <a:ext cx="569012" cy="2286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 bwMode="auto">
            <a:xfrm>
              <a:off x="7717548" y="5013176"/>
              <a:ext cx="569012" cy="2286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Прямоугольник 70"/>
            <p:cNvSpPr/>
            <p:nvPr/>
          </p:nvSpPr>
          <p:spPr bwMode="auto">
            <a:xfrm>
              <a:off x="2332112" y="5241776"/>
              <a:ext cx="152243" cy="347464"/>
            </a:xfrm>
            <a:prstGeom prst="rect">
              <a:avLst/>
            </a:prstGeom>
            <a:pattFill prst="ltHorz">
              <a:fgClr>
                <a:schemeClr val="tx2">
                  <a:lumMod val="50000"/>
                </a:schemeClr>
              </a:fgClr>
              <a:bgClr>
                <a:schemeClr val="bg1">
                  <a:lumMod val="65000"/>
                </a:schemeClr>
              </a:bgClr>
            </a:patt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 bwMode="auto">
            <a:xfrm>
              <a:off x="7942147" y="5256232"/>
              <a:ext cx="152243" cy="347464"/>
            </a:xfrm>
            <a:prstGeom prst="rect">
              <a:avLst/>
            </a:prstGeom>
            <a:pattFill prst="ltHorz">
              <a:fgClr>
                <a:schemeClr val="tx2">
                  <a:lumMod val="50000"/>
                </a:schemeClr>
              </a:fgClr>
              <a:bgClr>
                <a:schemeClr val="bg1">
                  <a:lumMod val="65000"/>
                </a:schemeClr>
              </a:bgClr>
            </a:patt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Прямоугольник 72"/>
            <p:cNvSpPr/>
            <p:nvPr/>
          </p:nvSpPr>
          <p:spPr bwMode="auto">
            <a:xfrm>
              <a:off x="6203854" y="5256232"/>
              <a:ext cx="152243" cy="347464"/>
            </a:xfrm>
            <a:prstGeom prst="rect">
              <a:avLst/>
            </a:prstGeom>
            <a:pattFill prst="ltHorz">
              <a:fgClr>
                <a:schemeClr val="tx2">
                  <a:lumMod val="50000"/>
                </a:schemeClr>
              </a:fgClr>
              <a:bgClr>
                <a:schemeClr val="bg1">
                  <a:lumMod val="65000"/>
                </a:schemeClr>
              </a:bgClr>
            </a:patt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 bwMode="auto">
            <a:xfrm>
              <a:off x="4132312" y="5241776"/>
              <a:ext cx="152243" cy="347464"/>
            </a:xfrm>
            <a:prstGeom prst="rect">
              <a:avLst/>
            </a:prstGeom>
            <a:pattFill prst="ltHorz">
              <a:fgClr>
                <a:schemeClr val="tx2">
                  <a:lumMod val="50000"/>
                </a:schemeClr>
              </a:fgClr>
              <a:bgClr>
                <a:schemeClr val="bg1">
                  <a:lumMod val="65000"/>
                </a:schemeClr>
              </a:bgClr>
            </a:pattFill>
            <a:ln>
              <a:noFill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Прямоугольник 74"/>
            <p:cNvSpPr/>
            <p:nvPr/>
          </p:nvSpPr>
          <p:spPr bwMode="auto">
            <a:xfrm>
              <a:off x="2692740" y="5023048"/>
              <a:ext cx="1231188" cy="782216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Прямоугольник 75"/>
            <p:cNvSpPr/>
            <p:nvPr/>
          </p:nvSpPr>
          <p:spPr bwMode="auto">
            <a:xfrm>
              <a:off x="4492940" y="5023048"/>
              <a:ext cx="1502530" cy="782216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Прямоугольник 76"/>
            <p:cNvSpPr/>
            <p:nvPr/>
          </p:nvSpPr>
          <p:spPr bwMode="auto">
            <a:xfrm>
              <a:off x="6550887" y="5013176"/>
              <a:ext cx="1166661" cy="782216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8" name="Прямоугольник 77"/>
          <p:cNvSpPr/>
          <p:nvPr/>
        </p:nvSpPr>
        <p:spPr bwMode="auto">
          <a:xfrm>
            <a:off x="2508767" y="4446385"/>
            <a:ext cx="6361269" cy="4572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тротуар</a:t>
            </a:r>
          </a:p>
        </p:txBody>
      </p:sp>
      <p:sp>
        <p:nvSpPr>
          <p:cNvPr id="81" name="Прямоугольник 80"/>
          <p:cNvSpPr/>
          <p:nvPr/>
        </p:nvSpPr>
        <p:spPr bwMode="auto">
          <a:xfrm>
            <a:off x="2610668" y="4120709"/>
            <a:ext cx="104192" cy="3058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Прямоугольник 81"/>
          <p:cNvSpPr/>
          <p:nvPr/>
        </p:nvSpPr>
        <p:spPr bwMode="auto">
          <a:xfrm>
            <a:off x="3075487" y="4126105"/>
            <a:ext cx="104192" cy="3022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Прямоугольник 82"/>
          <p:cNvSpPr/>
          <p:nvPr/>
        </p:nvSpPr>
        <p:spPr bwMode="auto">
          <a:xfrm>
            <a:off x="4428553" y="4099129"/>
            <a:ext cx="104192" cy="3058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Прямоугольник 83"/>
          <p:cNvSpPr/>
          <p:nvPr/>
        </p:nvSpPr>
        <p:spPr bwMode="auto">
          <a:xfrm>
            <a:off x="4863919" y="4099157"/>
            <a:ext cx="104192" cy="3058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Прямоугольник 84"/>
          <p:cNvSpPr/>
          <p:nvPr/>
        </p:nvSpPr>
        <p:spPr bwMode="auto">
          <a:xfrm>
            <a:off x="6503981" y="4106669"/>
            <a:ext cx="104192" cy="3058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Прямоугольник 85"/>
          <p:cNvSpPr/>
          <p:nvPr/>
        </p:nvSpPr>
        <p:spPr bwMode="auto">
          <a:xfrm>
            <a:off x="6930219" y="4106669"/>
            <a:ext cx="104192" cy="3058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Прямоугольник 86"/>
          <p:cNvSpPr/>
          <p:nvPr/>
        </p:nvSpPr>
        <p:spPr bwMode="auto">
          <a:xfrm>
            <a:off x="8214026" y="4106669"/>
            <a:ext cx="104192" cy="3058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Прямоугольник 87"/>
          <p:cNvSpPr/>
          <p:nvPr/>
        </p:nvSpPr>
        <p:spPr bwMode="auto">
          <a:xfrm>
            <a:off x="8672750" y="4106669"/>
            <a:ext cx="104192" cy="3058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Прямоугольник 88"/>
          <p:cNvSpPr/>
          <p:nvPr/>
        </p:nvSpPr>
        <p:spPr bwMode="auto">
          <a:xfrm>
            <a:off x="2607269" y="3953395"/>
            <a:ext cx="107591" cy="11846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Прямоугольник 89"/>
          <p:cNvSpPr/>
          <p:nvPr/>
        </p:nvSpPr>
        <p:spPr bwMode="auto">
          <a:xfrm>
            <a:off x="3072088" y="3957729"/>
            <a:ext cx="107591" cy="11846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Прямоугольник 90"/>
          <p:cNvSpPr/>
          <p:nvPr/>
        </p:nvSpPr>
        <p:spPr bwMode="auto">
          <a:xfrm>
            <a:off x="4428553" y="3934173"/>
            <a:ext cx="107591" cy="11846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Прямоугольник 91"/>
          <p:cNvSpPr/>
          <p:nvPr/>
        </p:nvSpPr>
        <p:spPr bwMode="auto">
          <a:xfrm>
            <a:off x="4862219" y="3934173"/>
            <a:ext cx="107591" cy="11846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Прямоугольник 92"/>
          <p:cNvSpPr/>
          <p:nvPr/>
        </p:nvSpPr>
        <p:spPr bwMode="auto">
          <a:xfrm>
            <a:off x="6500095" y="3943651"/>
            <a:ext cx="107591" cy="11846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Прямоугольник 93"/>
          <p:cNvSpPr/>
          <p:nvPr/>
        </p:nvSpPr>
        <p:spPr bwMode="auto">
          <a:xfrm>
            <a:off x="6928519" y="3940479"/>
            <a:ext cx="107591" cy="11846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Прямоугольник 94"/>
          <p:cNvSpPr/>
          <p:nvPr/>
        </p:nvSpPr>
        <p:spPr bwMode="auto">
          <a:xfrm>
            <a:off x="8210627" y="3932462"/>
            <a:ext cx="107591" cy="11846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Прямоугольник 95"/>
          <p:cNvSpPr/>
          <p:nvPr/>
        </p:nvSpPr>
        <p:spPr bwMode="auto">
          <a:xfrm>
            <a:off x="8665909" y="3934173"/>
            <a:ext cx="107591" cy="11846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0422" name="Прямая со стрелкой 60421"/>
          <p:cNvCxnSpPr/>
          <p:nvPr/>
        </p:nvCxnSpPr>
        <p:spPr bwMode="auto">
          <a:xfrm>
            <a:off x="2662764" y="4294237"/>
            <a:ext cx="26048" cy="80265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0427" name="Picture 7" descr="8034-300x2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442" y="5096896"/>
            <a:ext cx="1603571" cy="91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0" name="Прямая со стрелкой 139"/>
          <p:cNvCxnSpPr/>
          <p:nvPr/>
        </p:nvCxnSpPr>
        <p:spPr bwMode="auto">
          <a:xfrm>
            <a:off x="4482348" y="3983678"/>
            <a:ext cx="26048" cy="111321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0429" name="Picture 8" descr="9002-1-300x2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64" y="5160575"/>
            <a:ext cx="1762761" cy="111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" descr="Уличный светильник Favourite Colosso 1817-1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039" y="3817963"/>
            <a:ext cx="1087024" cy="91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5" descr="Уличный светильник Favourite Colosso 1817-1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852" y="3789963"/>
            <a:ext cx="1087024" cy="91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5" descr="Уличный светильник Favourite Colosso 1817-1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370" y="3796383"/>
            <a:ext cx="1087024" cy="91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" descr="Уличный светильник Favourite Colosso 1817-1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961" y="3784242"/>
            <a:ext cx="1087024" cy="91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7870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861175" cy="685800"/>
          </a:xfrm>
        </p:spPr>
        <p:txBody>
          <a:bodyPr/>
          <a:lstStyle/>
          <a:p>
            <a:r>
              <a:rPr lang="en-US" sz="4000">
                <a:solidFill>
                  <a:schemeClr val="tx2"/>
                </a:solidFill>
              </a:rPr>
              <a:t>Print master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7352096" cy="558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5211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94">
  <a:themeElements>
    <a:clrScheme name="powerpoint-template-24 6">
      <a:dk1>
        <a:srgbClr val="4D4D4D"/>
      </a:dk1>
      <a:lt1>
        <a:srgbClr val="FFFFFF"/>
      </a:lt1>
      <a:dk2>
        <a:srgbClr val="4D4D4D"/>
      </a:dk2>
      <a:lt2>
        <a:srgbClr val="C75F06"/>
      </a:lt2>
      <a:accent1>
        <a:srgbClr val="E07D06"/>
      </a:accent1>
      <a:accent2>
        <a:srgbClr val="F2A016"/>
      </a:accent2>
      <a:accent3>
        <a:srgbClr val="FFFFFF"/>
      </a:accent3>
      <a:accent4>
        <a:srgbClr val="404040"/>
      </a:accent4>
      <a:accent5>
        <a:srgbClr val="EDBFAA"/>
      </a:accent5>
      <a:accent6>
        <a:srgbClr val="DB9113"/>
      </a:accent6>
      <a:hlink>
        <a:srgbClr val="F7C91C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F2A016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DB9113"/>
        </a:accent6>
        <a:hlink>
          <a:srgbClr val="F7C9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965300"/>
        </a:lt2>
        <a:accent1>
          <a:srgbClr val="AC6000"/>
        </a:accent1>
        <a:accent2>
          <a:srgbClr val="C96409"/>
        </a:accent2>
        <a:accent3>
          <a:srgbClr val="FFFFFF"/>
        </a:accent3>
        <a:accent4>
          <a:srgbClr val="404040"/>
        </a:accent4>
        <a:accent5>
          <a:srgbClr val="D2B6AA"/>
        </a:accent5>
        <a:accent6>
          <a:srgbClr val="B65A07"/>
        </a:accent6>
        <a:hlink>
          <a:srgbClr val="C67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E06A04"/>
        </a:lt2>
        <a:accent1>
          <a:srgbClr val="AC6000"/>
        </a:accent1>
        <a:accent2>
          <a:srgbClr val="C96409"/>
        </a:accent2>
        <a:accent3>
          <a:srgbClr val="FFFFFF"/>
        </a:accent3>
        <a:accent4>
          <a:srgbClr val="404040"/>
        </a:accent4>
        <a:accent5>
          <a:srgbClr val="D2B6AA"/>
        </a:accent5>
        <a:accent6>
          <a:srgbClr val="B65A07"/>
        </a:accent6>
        <a:hlink>
          <a:srgbClr val="C67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E06A04"/>
        </a:lt2>
        <a:accent1>
          <a:srgbClr val="E19604"/>
        </a:accent1>
        <a:accent2>
          <a:srgbClr val="FFAD0C"/>
        </a:accent2>
        <a:accent3>
          <a:srgbClr val="FFFFFF"/>
        </a:accent3>
        <a:accent4>
          <a:srgbClr val="404040"/>
        </a:accent4>
        <a:accent5>
          <a:srgbClr val="EEC9AA"/>
        </a:accent5>
        <a:accent6>
          <a:srgbClr val="E79C0A"/>
        </a:accent6>
        <a:hlink>
          <a:srgbClr val="5C526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E06A04"/>
        </a:lt2>
        <a:accent1>
          <a:srgbClr val="E19604"/>
        </a:accent1>
        <a:accent2>
          <a:srgbClr val="FFAD0C"/>
        </a:accent2>
        <a:accent3>
          <a:srgbClr val="FFFFFF"/>
        </a:accent3>
        <a:accent4>
          <a:srgbClr val="404040"/>
        </a:accent4>
        <a:accent5>
          <a:srgbClr val="EEC9AA"/>
        </a:accent5>
        <a:accent6>
          <a:srgbClr val="E79C0A"/>
        </a:accent6>
        <a:hlink>
          <a:srgbClr val="3C353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294</Template>
  <TotalTime>334</TotalTime>
  <Words>90</Words>
  <Application>Microsoft Office PowerPoint</Application>
  <PresentationFormat>Экран (4:3)</PresentationFormat>
  <Paragraphs>27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294</vt:lpstr>
      <vt:lpstr>Дизайн-проект благоустройства дворовой территории</vt:lpstr>
      <vt:lpstr>Мероприятия: Дизайн-проект благоустройства дворовой территории на 2019 год, будет осуществляться в соответствии с приоритетным проектом «Формирование комфортной городской среды».   Дизайн-проект прошел общественные обсуждения на заседании Общественного совета и Общественного совета по развитию малого и среднего предпринимательства городского поселения Октябрьское и был одобрен.  В дизайн-проект включен минимальный перечень работ : 1. установка скамеек – 8 шт.  2. установка урн – 8 шт.  3. установка осветительных приборов  - 4 шт.   Объемы и источники финансирования:  Федеральный бюджет – 406 800 рубля. Бюджет городского поселения Октябрьское –  45 200 рублей. Общая стоимость перечня работ составляет: 452 000 рублей.   Цель и задача проекта: Создание на территории городского поселения Октябрьское благоприятной и комфортной среды для проживания населения.  Результаты проекта: Вышеуказанные мероприятия по благоустройству дворовой территории позволят улучшить техническое состояние дворовой территории многоквартирного жилого дома и обеспечат благоприятные условия проживания населения, что положительно отразится на повышении качества жизни в целом.  </vt:lpstr>
      <vt:lpstr>пгт. Октябрьское, ул. Светлая, д.11, текущее состояние</vt:lpstr>
      <vt:lpstr>пгт. Октябрьское, ул. Светлая, д.11, схема участка</vt:lpstr>
      <vt:lpstr>готовая дворовая территория</vt:lpstr>
      <vt:lpstr>Элементы дизайна</vt:lpstr>
      <vt:lpstr>Print master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Благоустройство дворовых территорий</dc:title>
  <dc:creator>Анжела</dc:creator>
  <cp:lastModifiedBy>User</cp:lastModifiedBy>
  <cp:revision>32</cp:revision>
  <dcterms:created xsi:type="dcterms:W3CDTF">2018-10-28T08:50:00Z</dcterms:created>
  <dcterms:modified xsi:type="dcterms:W3CDTF">2018-11-27T10:09:19Z</dcterms:modified>
</cp:coreProperties>
</file>