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15"/>
  </p:notesMasterIdLst>
  <p:sldIdLst>
    <p:sldId id="256" r:id="rId2"/>
    <p:sldId id="271" r:id="rId3"/>
    <p:sldId id="288" r:id="rId4"/>
    <p:sldId id="289" r:id="rId5"/>
    <p:sldId id="287" r:id="rId6"/>
    <p:sldId id="285" r:id="rId7"/>
    <p:sldId id="286" r:id="rId8"/>
    <p:sldId id="283" r:id="rId9"/>
    <p:sldId id="284" r:id="rId10"/>
    <p:sldId id="280" r:id="rId11"/>
    <p:sldId id="275" r:id="rId12"/>
    <p:sldId id="282" r:id="rId13"/>
    <p:sldId id="290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82C54"/>
    <a:srgbClr val="17A7BF"/>
    <a:srgbClr val="000000"/>
    <a:srgbClr val="CFB8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1695" autoAdjust="0"/>
  </p:normalViewPr>
  <p:slideViewPr>
    <p:cSldViewPr>
      <p:cViewPr varScale="1">
        <p:scale>
          <a:sx n="105" d="100"/>
          <a:sy n="105" d="100"/>
        </p:scale>
        <p:origin x="17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'доходы диаграмма'!$D$3</c:f>
              <c:strCache>
                <c:ptCount val="1"/>
                <c:pt idx="0">
                  <c:v>налоговые доходы </c:v>
                </c:pt>
              </c:strCache>
            </c:strRef>
          </c:tx>
          <c:invertIfNegative val="0"/>
          <c:dLbls>
            <c:spPr>
              <a:noFill/>
              <a:ln w="2536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8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'доходы диаграмма'!$A$2:$C$2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'доходы диаграмма'!$A$3:$C$3</c:f>
              <c:numCache>
                <c:formatCode>#\ ##0.0</c:formatCode>
                <c:ptCount val="3"/>
                <c:pt idx="0">
                  <c:v>23275.7</c:v>
                </c:pt>
                <c:pt idx="1">
                  <c:v>23924.6</c:v>
                </c:pt>
                <c:pt idx="2">
                  <c:v>24216.6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B-4726-94A3-4C562326B59C}"/>
            </c:ext>
          </c:extLst>
        </c:ser>
        <c:ser>
          <c:idx val="1"/>
          <c:order val="1"/>
          <c:tx>
            <c:strRef>
              <c:f>'доходы диаграмма'!$D$4</c:f>
              <c:strCache>
                <c:ptCount val="1"/>
                <c:pt idx="0">
                  <c:v>неналоговые доходы </c:v>
                </c:pt>
              </c:strCache>
            </c:strRef>
          </c:tx>
          <c:invertIfNegative val="0"/>
          <c:dLbls>
            <c:spPr>
              <a:noFill/>
              <a:ln w="2536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8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'доходы диаграмма'!$A$2:$C$2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'доходы диаграмма'!$A$4:$C$4</c:f>
              <c:numCache>
                <c:formatCode>#\ ##0.0</c:formatCode>
                <c:ptCount val="3"/>
                <c:pt idx="0">
                  <c:v>1155.5999999999999</c:v>
                </c:pt>
                <c:pt idx="1">
                  <c:v>850</c:v>
                </c:pt>
                <c:pt idx="2">
                  <c:v>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B-4726-94A3-4C562326B59C}"/>
            </c:ext>
          </c:extLst>
        </c:ser>
        <c:ser>
          <c:idx val="2"/>
          <c:order val="2"/>
          <c:tx>
            <c:strRef>
              <c:f>'доходы диаграмма'!$D$5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27</a:t>
                    </a:r>
                    <a:r>
                      <a:rPr lang="en-US" baseline="0" dirty="0"/>
                      <a:t> 606,2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B5B-485D-B02B-F295C1ABB00D}"/>
                </c:ext>
              </c:extLst>
            </c:dLbl>
            <c:spPr>
              <a:noFill/>
              <a:ln w="2536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8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'доходы диаграмма'!$A$2:$C$2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'доходы диаграмма'!$A$5:$C$5</c:f>
              <c:numCache>
                <c:formatCode>#\ ##0.0</c:formatCode>
                <c:ptCount val="3"/>
                <c:pt idx="0">
                  <c:v>27606.2</c:v>
                </c:pt>
                <c:pt idx="1">
                  <c:v>24927.3</c:v>
                </c:pt>
                <c:pt idx="2">
                  <c:v>25569.5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6B-4726-94A3-4C562326B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8710415"/>
        <c:axId val="1"/>
        <c:axId val="0"/>
      </c:bar3DChart>
      <c:catAx>
        <c:axId val="5487104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8" b="1"/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198"/>
            </a:pPr>
            <a:endParaRPr lang="ru-RU"/>
          </a:p>
        </c:txPr>
        <c:crossAx val="548710415"/>
        <c:crosses val="autoZero"/>
        <c:crossBetween val="between"/>
      </c:valAx>
      <c:spPr>
        <a:noFill/>
        <a:ln w="25382">
          <a:noFill/>
        </a:ln>
      </c:spPr>
    </c:plotArea>
    <c:legend>
      <c:legendPos val="r"/>
      <c:layout>
        <c:manualLayout>
          <c:xMode val="edge"/>
          <c:yMode val="edge"/>
          <c:x val="0.76130037009978557"/>
          <c:y val="0.30774609484494048"/>
          <c:w val="0.19741513410480049"/>
          <c:h val="0.3845078103101191"/>
        </c:manualLayout>
      </c:layout>
      <c:overlay val="0"/>
      <c:txPr>
        <a:bodyPr/>
        <a:lstStyle/>
        <a:p>
          <a:pPr>
            <a:defRPr sz="1398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496208807232429E-2"/>
          <c:y val="6.0759500591989361E-2"/>
          <c:w val="0.45589809954311267"/>
          <c:h val="0.8547472033429344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3177-433C-AECA-887966F941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177-433C-AECA-887966F941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177-433C-AECA-887966F941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177-433C-AECA-887966F941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177-433C-AECA-887966F9415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177-433C-AECA-887966F9415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3177-433C-AECA-887966F9415E}"/>
              </c:ext>
            </c:extLst>
          </c:dPt>
          <c:dLbls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77-433C-AECA-887966F9415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8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1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Sheet1!$A$1:$A$7</c:f>
              <c:strCache>
                <c:ptCount val="7"/>
                <c:pt idx="0">
                  <c:v>Налог на доходы Физических лиц</c:v>
                </c:pt>
                <c:pt idx="1">
                  <c:v>Налоги на товары (работы,услуги), реализуемые на территории РФ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продажи материальных и нематериальных активов</c:v>
                </c:pt>
                <c:pt idx="6">
                  <c:v>Безвозмездные поступления </c:v>
                </c:pt>
              </c:strCache>
            </c:strRef>
          </c:cat>
          <c:val>
            <c:numRef>
              <c:f>Sheet1!$B$1:$B$7</c:f>
              <c:numCache>
                <c:formatCode>#\ ##0.0</c:formatCode>
                <c:ptCount val="7"/>
                <c:pt idx="0">
                  <c:v>14600</c:v>
                </c:pt>
                <c:pt idx="1">
                  <c:v>5619.3</c:v>
                </c:pt>
                <c:pt idx="2">
                  <c:v>20</c:v>
                </c:pt>
                <c:pt idx="3">
                  <c:v>3036.4</c:v>
                </c:pt>
                <c:pt idx="4">
                  <c:v>1105.5999999999999</c:v>
                </c:pt>
                <c:pt idx="5">
                  <c:v>50</c:v>
                </c:pt>
                <c:pt idx="6">
                  <c:v>27606.2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177-433C-AECA-887966F94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73">
          <a:noFill/>
        </a:ln>
      </c:spPr>
    </c:plotArea>
    <c:legend>
      <c:legendPos val="r"/>
      <c:layout>
        <c:manualLayout>
          <c:xMode val="edge"/>
          <c:yMode val="edge"/>
          <c:x val="0.53364805121903114"/>
          <c:y val="6.2678076303368802E-2"/>
          <c:w val="0.46480870238041061"/>
          <c:h val="0.8678825558952636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9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1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1235214807438815"/>
          <c:y val="1.6255268668536989E-2"/>
          <c:w val="0.54586808593370273"/>
          <c:h val="0.923504889458635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Лист2!$A$5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dLbls>
            <c:spPr>
              <a:noFill/>
              <a:ln w="2537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9" b="1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Лист2!$D$1:$F$4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strCache>
            </c:strRef>
          </c:cat>
          <c:val>
            <c:numRef>
              <c:f>Лист2!$D$5:$F$5</c:f>
              <c:numCache>
                <c:formatCode>#\ ##0.0</c:formatCode>
                <c:ptCount val="3"/>
                <c:pt idx="0">
                  <c:v>18093.099999999999</c:v>
                </c:pt>
                <c:pt idx="1">
                  <c:v>17456.7</c:v>
                </c:pt>
                <c:pt idx="2">
                  <c:v>18540.400000000001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E4-4BD5-A5C5-992A0372F2EC}"/>
            </c:ext>
          </c:extLst>
        </c:ser>
        <c:ser>
          <c:idx val="1"/>
          <c:order val="1"/>
          <c:invertIfNegative val="0"/>
          <c:cat>
            <c:strRef>
              <c:f>Лист2!$D$1:$F$4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strCache>
            </c:strRef>
          </c:cat>
          <c:val>
            <c:numRef>
              <c:f>Лист2!$D$6:$F$6</c:f>
            </c:numRef>
          </c:val>
          <c:extLst>
            <c:ext xmlns:c16="http://schemas.microsoft.com/office/drawing/2014/chart" uri="{C3380CC4-5D6E-409C-BE32-E72D297353CC}">
              <c16:uniqueId val="{00000001-7CE4-4BD5-A5C5-992A0372F2EC}"/>
            </c:ext>
          </c:extLst>
        </c:ser>
        <c:ser>
          <c:idx val="2"/>
          <c:order val="2"/>
          <c:invertIfNegative val="0"/>
          <c:cat>
            <c:strRef>
              <c:f>Лист2!$D$1:$F$4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strCache>
            </c:strRef>
          </c:cat>
          <c:val>
            <c:numRef>
              <c:f>Лист2!$D$7:$F$7</c:f>
            </c:numRef>
          </c:val>
          <c:extLst>
            <c:ext xmlns:c16="http://schemas.microsoft.com/office/drawing/2014/chart" uri="{C3380CC4-5D6E-409C-BE32-E72D297353CC}">
              <c16:uniqueId val="{00000002-7CE4-4BD5-A5C5-992A0372F2EC}"/>
            </c:ext>
          </c:extLst>
        </c:ser>
        <c:ser>
          <c:idx val="3"/>
          <c:order val="3"/>
          <c:invertIfNegative val="0"/>
          <c:cat>
            <c:strRef>
              <c:f>Лист2!$D$1:$F$4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strCache>
            </c:strRef>
          </c:cat>
          <c:val>
            <c:numRef>
              <c:f>Лист2!$D$8:$F$8</c:f>
            </c:numRef>
          </c:val>
          <c:extLst>
            <c:ext xmlns:c16="http://schemas.microsoft.com/office/drawing/2014/chart" uri="{C3380CC4-5D6E-409C-BE32-E72D297353CC}">
              <c16:uniqueId val="{00000003-7CE4-4BD5-A5C5-992A0372F2EC}"/>
            </c:ext>
          </c:extLst>
        </c:ser>
        <c:ser>
          <c:idx val="4"/>
          <c:order val="4"/>
          <c:invertIfNegative val="0"/>
          <c:cat>
            <c:strRef>
              <c:f>Лист2!$D$1:$F$4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strCache>
            </c:strRef>
          </c:cat>
          <c:val>
            <c:numRef>
              <c:f>Лист2!$D$9:$F$9</c:f>
            </c:numRef>
          </c:val>
          <c:extLst>
            <c:ext xmlns:c16="http://schemas.microsoft.com/office/drawing/2014/chart" uri="{C3380CC4-5D6E-409C-BE32-E72D297353CC}">
              <c16:uniqueId val="{00000004-7CE4-4BD5-A5C5-992A0372F2EC}"/>
            </c:ext>
          </c:extLst>
        </c:ser>
        <c:ser>
          <c:idx val="5"/>
          <c:order val="5"/>
          <c:tx>
            <c:strRef>
              <c:f>Лист2!$A$10</c:f>
              <c:strCache>
                <c:ptCount val="1"/>
                <c:pt idx="0">
                  <c:v>Национальная оборона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2659581945419108E-2"/>
                  <c:y val="-6.8056966896582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E4-4BD5-A5C5-992A0372F2E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E4-4BD5-A5C5-992A0372F2E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E4-4BD5-A5C5-992A0372F2EC}"/>
                </c:ext>
              </c:extLst>
            </c:dLbl>
            <c:spPr>
              <a:noFill/>
              <a:ln w="2537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Лист2!$D$1:$F$4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strCache>
            </c:strRef>
          </c:cat>
          <c:val>
            <c:numRef>
              <c:f>Лист2!$D$10:$F$10</c:f>
              <c:numCache>
                <c:formatCode>#\ ##0.0</c:formatCode>
                <c:ptCount val="3"/>
                <c:pt idx="0">
                  <c:v>700.5</c:v>
                </c:pt>
                <c:pt idx="1">
                  <c:v>773.4</c:v>
                </c:pt>
                <c:pt idx="2">
                  <c:v>847.6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E4-4BD5-A5C5-992A0372F2EC}"/>
            </c:ext>
          </c:extLst>
        </c:ser>
        <c:ser>
          <c:idx val="6"/>
          <c:order val="6"/>
          <c:invertIfNegative val="0"/>
          <c:cat>
            <c:strRef>
              <c:f>Лист2!$D$1:$F$4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strCache>
            </c:strRef>
          </c:cat>
          <c:val>
            <c:numRef>
              <c:f>Лист2!$D$11:$F$11</c:f>
            </c:numRef>
          </c:val>
          <c:extLst>
            <c:ext xmlns:c16="http://schemas.microsoft.com/office/drawing/2014/chart" uri="{C3380CC4-5D6E-409C-BE32-E72D297353CC}">
              <c16:uniqueId val="{00000009-7CE4-4BD5-A5C5-992A0372F2EC}"/>
            </c:ext>
          </c:extLst>
        </c:ser>
        <c:ser>
          <c:idx val="7"/>
          <c:order val="7"/>
          <c:tx>
            <c:strRef>
              <c:f>Лист2!$A$12</c:f>
              <c:strCache>
                <c:ptCount val="1"/>
                <c:pt idx="0">
                  <c:v>Национальная безопасность и  правоохранительная деятельность       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8531401423476924E-3"/>
                  <c:y val="-1.7014241724145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E4-4BD5-A5C5-992A0372F2EC}"/>
                </c:ext>
              </c:extLst>
            </c:dLbl>
            <c:dLbl>
              <c:idx val="2"/>
              <c:layout>
                <c:manualLayout>
                  <c:x val="1.2843800474492465E-3"/>
                  <c:y val="-3.40284834482911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E4-4BD5-A5C5-992A0372F2EC}"/>
                </c:ext>
              </c:extLst>
            </c:dLbl>
            <c:spPr>
              <a:noFill/>
              <a:ln w="2537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Лист2!$D$1:$F$4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strCache>
            </c:strRef>
          </c:cat>
          <c:val>
            <c:numRef>
              <c:f>Лист2!$D$12:$F$12</c:f>
              <c:numCache>
                <c:formatCode>#\ ##0.0</c:formatCode>
                <c:ptCount val="3"/>
                <c:pt idx="0">
                  <c:v>908.4</c:v>
                </c:pt>
                <c:pt idx="1">
                  <c:v>908.4</c:v>
                </c:pt>
                <c:pt idx="2">
                  <c:v>908.4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CE4-4BD5-A5C5-992A0372F2EC}"/>
            </c:ext>
          </c:extLst>
        </c:ser>
        <c:ser>
          <c:idx val="8"/>
          <c:order val="8"/>
          <c:invertIfNegative val="0"/>
          <c:cat>
            <c:strRef>
              <c:f>Лист2!$D$1:$F$4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strCache>
            </c:strRef>
          </c:cat>
          <c:val>
            <c:numRef>
              <c:f>Лист2!$D$13:$F$13</c:f>
            </c:numRef>
          </c:val>
          <c:extLst>
            <c:ext xmlns:c16="http://schemas.microsoft.com/office/drawing/2014/chart" uri="{C3380CC4-5D6E-409C-BE32-E72D297353CC}">
              <c16:uniqueId val="{0000000D-7CE4-4BD5-A5C5-992A0372F2EC}"/>
            </c:ext>
          </c:extLst>
        </c:ser>
        <c:ser>
          <c:idx val="9"/>
          <c:order val="9"/>
          <c:tx>
            <c:strRef>
              <c:f>Лист2!$A$14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dLbls>
            <c:spPr>
              <a:noFill/>
              <a:ln w="2537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Лист2!$D$1:$F$4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strCache>
            </c:strRef>
          </c:cat>
          <c:val>
            <c:numRef>
              <c:f>Лист2!$D$14:$F$14</c:f>
              <c:numCache>
                <c:formatCode>#\ ##0.0</c:formatCode>
                <c:ptCount val="3"/>
                <c:pt idx="0">
                  <c:v>17475.5</c:v>
                </c:pt>
                <c:pt idx="1">
                  <c:v>13817.1</c:v>
                </c:pt>
                <c:pt idx="2">
                  <c:v>13822.1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CE4-4BD5-A5C5-992A0372F2EC}"/>
            </c:ext>
          </c:extLst>
        </c:ser>
        <c:ser>
          <c:idx val="10"/>
          <c:order val="10"/>
          <c:invertIfNegative val="0"/>
          <c:cat>
            <c:strRef>
              <c:f>Лист2!$D$1:$F$4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strCache>
            </c:strRef>
          </c:cat>
          <c:val>
            <c:numRef>
              <c:f>Лист2!$D$15:$F$15</c:f>
            </c:numRef>
          </c:val>
          <c:extLst>
            <c:ext xmlns:c16="http://schemas.microsoft.com/office/drawing/2014/chart" uri="{C3380CC4-5D6E-409C-BE32-E72D297353CC}">
              <c16:uniqueId val="{0000000F-7CE4-4BD5-A5C5-992A0372F2EC}"/>
            </c:ext>
          </c:extLst>
        </c:ser>
        <c:ser>
          <c:idx val="11"/>
          <c:order val="11"/>
          <c:invertIfNegative val="0"/>
          <c:cat>
            <c:strRef>
              <c:f>Лист2!$D$1:$F$4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strCache>
            </c:strRef>
          </c:cat>
          <c:val>
            <c:numRef>
              <c:f>Лист2!$D$16:$F$16</c:f>
            </c:numRef>
          </c:val>
          <c:extLst>
            <c:ext xmlns:c16="http://schemas.microsoft.com/office/drawing/2014/chart" uri="{C3380CC4-5D6E-409C-BE32-E72D297353CC}">
              <c16:uniqueId val="{00000010-7CE4-4BD5-A5C5-992A0372F2EC}"/>
            </c:ext>
          </c:extLst>
        </c:ser>
        <c:ser>
          <c:idx val="12"/>
          <c:order val="12"/>
          <c:invertIfNegative val="0"/>
          <c:cat>
            <c:strRef>
              <c:f>Лист2!$D$1:$F$4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strCache>
            </c:strRef>
          </c:cat>
          <c:val>
            <c:numRef>
              <c:f>Лист2!$D$17:$F$17</c:f>
            </c:numRef>
          </c:val>
          <c:extLst>
            <c:ext xmlns:c16="http://schemas.microsoft.com/office/drawing/2014/chart" uri="{C3380CC4-5D6E-409C-BE32-E72D297353CC}">
              <c16:uniqueId val="{00000011-7CE4-4BD5-A5C5-992A0372F2EC}"/>
            </c:ext>
          </c:extLst>
        </c:ser>
        <c:ser>
          <c:idx val="13"/>
          <c:order val="13"/>
          <c:invertIfNegative val="0"/>
          <c:cat>
            <c:strRef>
              <c:f>Лист2!$D$1:$F$4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strCache>
            </c:strRef>
          </c:cat>
          <c:val>
            <c:numRef>
              <c:f>Лист2!$D$18:$F$18</c:f>
            </c:numRef>
          </c:val>
          <c:extLst>
            <c:ext xmlns:c16="http://schemas.microsoft.com/office/drawing/2014/chart" uri="{C3380CC4-5D6E-409C-BE32-E72D297353CC}">
              <c16:uniqueId val="{00000012-7CE4-4BD5-A5C5-992A0372F2EC}"/>
            </c:ext>
          </c:extLst>
        </c:ser>
        <c:ser>
          <c:idx val="14"/>
          <c:order val="14"/>
          <c:tx>
            <c:strRef>
              <c:f>Лист2!$A$19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dLbls>
            <c:spPr>
              <a:noFill/>
              <a:ln w="2537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Лист2!$D$1:$F$4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strCache>
            </c:strRef>
          </c:cat>
          <c:val>
            <c:numRef>
              <c:f>Лист2!$D$19:$F$19</c:f>
              <c:numCache>
                <c:formatCode>#\ ##0.0</c:formatCode>
                <c:ptCount val="3"/>
                <c:pt idx="0">
                  <c:v>17478.400000000001</c:v>
                </c:pt>
                <c:pt idx="1">
                  <c:v>16015.6</c:v>
                </c:pt>
                <c:pt idx="2">
                  <c:v>15731.9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CE4-4BD5-A5C5-992A0372F2EC}"/>
            </c:ext>
          </c:extLst>
        </c:ser>
        <c:ser>
          <c:idx val="15"/>
          <c:order val="15"/>
          <c:invertIfNegative val="0"/>
          <c:cat>
            <c:strRef>
              <c:f>Лист2!$D$1:$F$4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strCache>
            </c:strRef>
          </c:cat>
          <c:val>
            <c:numRef>
              <c:f>Лист2!$D$20:$F$20</c:f>
            </c:numRef>
          </c:val>
          <c:extLst>
            <c:ext xmlns:c16="http://schemas.microsoft.com/office/drawing/2014/chart" uri="{C3380CC4-5D6E-409C-BE32-E72D297353CC}">
              <c16:uniqueId val="{00000014-7CE4-4BD5-A5C5-992A0372F2EC}"/>
            </c:ext>
          </c:extLst>
        </c:ser>
        <c:ser>
          <c:idx val="16"/>
          <c:order val="16"/>
          <c:invertIfNegative val="0"/>
          <c:cat>
            <c:strRef>
              <c:f>Лист2!$D$1:$F$4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strCache>
            </c:strRef>
          </c:cat>
          <c:val>
            <c:numRef>
              <c:f>Лист2!$D$21:$F$21</c:f>
            </c:numRef>
          </c:val>
          <c:extLst>
            <c:ext xmlns:c16="http://schemas.microsoft.com/office/drawing/2014/chart" uri="{C3380CC4-5D6E-409C-BE32-E72D297353CC}">
              <c16:uniqueId val="{00000015-7CE4-4BD5-A5C5-992A0372F2EC}"/>
            </c:ext>
          </c:extLst>
        </c:ser>
        <c:ser>
          <c:idx val="17"/>
          <c:order val="17"/>
          <c:invertIfNegative val="0"/>
          <c:cat>
            <c:strRef>
              <c:f>Лист2!$D$1:$F$4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strCache>
            </c:strRef>
          </c:cat>
          <c:val>
            <c:numRef>
              <c:f>Лист2!$D$22:$F$22</c:f>
            </c:numRef>
          </c:val>
          <c:extLst>
            <c:ext xmlns:c16="http://schemas.microsoft.com/office/drawing/2014/chart" uri="{C3380CC4-5D6E-409C-BE32-E72D297353CC}">
              <c16:uniqueId val="{00000016-7CE4-4BD5-A5C5-992A0372F2EC}"/>
            </c:ext>
          </c:extLst>
        </c:ser>
        <c:ser>
          <c:idx val="18"/>
          <c:order val="18"/>
          <c:tx>
            <c:strRef>
              <c:f>Лист2!$A$23</c:f>
              <c:strCache>
                <c:ptCount val="1"/>
                <c:pt idx="0">
                  <c:v>Культура,  кинематография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983065669392732E-2"/>
                  <c:y val="1.1314823470044316E-2"/>
                </c:manualLayout>
              </c:layout>
              <c:spPr>
                <a:noFill/>
                <a:ln w="25373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99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CE4-4BD5-A5C5-992A0372F2EC}"/>
                </c:ext>
              </c:extLst>
            </c:dLbl>
            <c:dLbl>
              <c:idx val="1"/>
              <c:layout>
                <c:manualLayout>
                  <c:x val="7.688145968574981E-3"/>
                  <c:y val="1.8103717552070867E-2"/>
                </c:manualLayout>
              </c:layout>
              <c:spPr>
                <a:noFill/>
                <a:ln w="25373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99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CE4-4BD5-A5C5-992A0372F2EC}"/>
                </c:ext>
              </c:extLst>
            </c:dLbl>
            <c:dLbl>
              <c:idx val="2"/>
              <c:layout>
                <c:manualLayout>
                  <c:x val="-3.2949197008179123E-3"/>
                  <c:y val="1.3577788164053179E-2"/>
                </c:manualLayout>
              </c:layout>
              <c:spPr>
                <a:noFill/>
                <a:ln w="25373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99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CE4-4BD5-A5C5-992A0372F2E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Лист2!$D$1:$F$4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strCache>
            </c:strRef>
          </c:cat>
          <c:val>
            <c:numRef>
              <c:f>Лист2!$D$23:$F$23</c:f>
              <c:numCache>
                <c:formatCode>#\ ##0.0</c:formatCode>
                <c:ptCount val="3"/>
                <c:pt idx="0">
                  <c:v>598.4</c:v>
                </c:pt>
                <c:pt idx="1">
                  <c:v>598.4</c:v>
                </c:pt>
                <c:pt idx="2">
                  <c:v>598.4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7CE4-4BD5-A5C5-992A0372F2EC}"/>
            </c:ext>
          </c:extLst>
        </c:ser>
        <c:ser>
          <c:idx val="19"/>
          <c:order val="19"/>
          <c:invertIfNegative val="0"/>
          <c:cat>
            <c:strRef>
              <c:f>Лист2!$D$1:$F$4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strCache>
            </c:strRef>
          </c:cat>
          <c:val>
            <c:numRef>
              <c:f>Лист2!$D$24:$F$24</c:f>
            </c:numRef>
          </c:val>
          <c:extLst>
            <c:ext xmlns:c16="http://schemas.microsoft.com/office/drawing/2014/chart" uri="{C3380CC4-5D6E-409C-BE32-E72D297353CC}">
              <c16:uniqueId val="{0000001B-7CE4-4BD5-A5C5-992A0372F2EC}"/>
            </c:ext>
          </c:extLst>
        </c:ser>
        <c:ser>
          <c:idx val="20"/>
          <c:order val="20"/>
          <c:tx>
            <c:strRef>
              <c:f>Лист2!$A$25</c:f>
              <c:strCache>
                <c:ptCount val="1"/>
                <c:pt idx="0">
                  <c:v>Социальная политика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572905071028436E-2"/>
                  <c:y val="-6.7888940820265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CE4-4BD5-A5C5-992A0372F2EC}"/>
                </c:ext>
              </c:extLst>
            </c:dLbl>
            <c:dLbl>
              <c:idx val="1"/>
              <c:layout>
                <c:manualLayout>
                  <c:x val="-1.8671211637967755E-2"/>
                  <c:y val="-2.2629646940088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CE4-4BD5-A5C5-992A0372F2E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CE4-4BD5-A5C5-992A0372F2EC}"/>
                </c:ext>
              </c:extLst>
            </c:dLbl>
            <c:spPr>
              <a:noFill/>
              <a:ln w="2537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Лист2!$D$1:$F$4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strCache>
            </c:strRef>
          </c:cat>
          <c:val>
            <c:numRef>
              <c:f>Лист2!$D$25:$F$25</c:f>
              <c:numCache>
                <c:formatCode>#\ ##0.0</c:formatCode>
                <c:ptCount val="3"/>
                <c:pt idx="0">
                  <c:v>84</c:v>
                </c:pt>
                <c:pt idx="1">
                  <c:v>60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7CE4-4BD5-A5C5-992A0372F2EC}"/>
            </c:ext>
          </c:extLst>
        </c:ser>
        <c:ser>
          <c:idx val="21"/>
          <c:order val="21"/>
          <c:invertIfNegative val="0"/>
          <c:cat>
            <c:strRef>
              <c:f>Лист2!$D$1:$F$4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strCache>
            </c:strRef>
          </c:cat>
          <c:val>
            <c:numRef>
              <c:f>Лист2!$D$26:$F$26</c:f>
            </c:numRef>
          </c:val>
          <c:extLst>
            <c:ext xmlns:c16="http://schemas.microsoft.com/office/drawing/2014/chart" uri="{C3380CC4-5D6E-409C-BE32-E72D297353CC}">
              <c16:uniqueId val="{00000020-7CE4-4BD5-A5C5-992A0372F2EC}"/>
            </c:ext>
          </c:extLst>
        </c:ser>
        <c:ser>
          <c:idx val="22"/>
          <c:order val="22"/>
          <c:tx>
            <c:strRef>
              <c:f>Лист2!$A$27</c:f>
              <c:strCache>
                <c:ptCount val="1"/>
                <c:pt idx="0">
                  <c:v>Физическая культура и спорт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68760094898493E-2"/>
                  <c:y val="-1.0208545034487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CE4-4BD5-A5C5-992A0372F2EC}"/>
                </c:ext>
              </c:extLst>
            </c:dLbl>
            <c:dLbl>
              <c:idx val="1"/>
              <c:layout>
                <c:manualLayout>
                  <c:x val="3.2109501186231112E-2"/>
                  <c:y val="-8.5071208620727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CE4-4BD5-A5C5-992A0372F2EC}"/>
                </c:ext>
              </c:extLst>
            </c:dLbl>
            <c:dLbl>
              <c:idx val="2"/>
              <c:layout>
                <c:manualLayout>
                  <c:x val="2.5687600948984837E-2"/>
                  <c:y val="-1.5312817551730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CE4-4BD5-A5C5-992A0372F2EC}"/>
                </c:ext>
              </c:extLst>
            </c:dLbl>
            <c:spPr>
              <a:noFill/>
              <a:ln w="2537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Лист2!$D$1:$F$4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strCache>
            </c:strRef>
          </c:cat>
          <c:val>
            <c:numRef>
              <c:f>Лист2!$D$27:$F$27</c:f>
              <c:numCache>
                <c:formatCode>#\ ##0.0</c:formatCode>
                <c:ptCount val="3"/>
                <c:pt idx="0">
                  <c:v>72.3</c:v>
                </c:pt>
                <c:pt idx="1">
                  <c:v>72.3</c:v>
                </c:pt>
                <c:pt idx="2">
                  <c:v>72.3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7CE4-4BD5-A5C5-992A0372F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2396111"/>
        <c:axId val="1"/>
        <c:axId val="0"/>
      </c:bar3DChart>
      <c:catAx>
        <c:axId val="60239611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99" b="1"/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602396111"/>
        <c:crosses val="autoZero"/>
        <c:crossBetween val="between"/>
      </c:valAx>
      <c:spPr>
        <a:noFill/>
        <a:ln w="25373">
          <a:noFill/>
        </a:ln>
      </c:spPr>
    </c:plotArea>
    <c:legend>
      <c:legendPos val="r"/>
      <c:layout>
        <c:manualLayout>
          <c:xMode val="edge"/>
          <c:yMode val="edge"/>
          <c:x val="0.63927079635276807"/>
          <c:y val="0"/>
          <c:w val="0.35146996798810559"/>
          <c:h val="0.99735982104033405"/>
        </c:manualLayout>
      </c:layout>
      <c:overlay val="0"/>
      <c:txPr>
        <a:bodyPr/>
        <a:lstStyle/>
        <a:p>
          <a:pPr>
            <a:defRPr sz="1399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25373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345149802442378E-2"/>
          <c:y val="7.8061947352245864E-2"/>
          <c:w val="0.4454972295129776"/>
          <c:h val="0.83524698042140721"/>
        </c:manualLayout>
      </c:layout>
      <c:pie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71B-4156-A1B7-C3744DAA603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F71B-4156-A1B7-C3744DAA603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F71B-4156-A1B7-C3744DAA603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F71B-4156-A1B7-C3744DAA603A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F71B-4156-A1B7-C3744DAA603A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F71B-4156-A1B7-C3744DAA603A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F71B-4156-A1B7-C3744DAA603A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F71B-4156-A1B7-C3744DAA603A}"/>
              </c:ext>
            </c:extLst>
          </c:dPt>
          <c:cat>
            <c:strRef>
              <c:f>расходы!$A$16:$B$38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 правоохранительная деятельность       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 кинематография </c:v>
                </c:pt>
                <c:pt idx="6">
                  <c:v>Социальная политика </c:v>
                </c:pt>
                <c:pt idx="7">
                  <c:v>Физическая культура и спорт </c:v>
                </c:pt>
              </c:strCache>
            </c:strRef>
          </c:cat>
          <c:val>
            <c:numRef>
              <c:f>расходы!$C$16:$C$38</c:f>
            </c:numRef>
          </c:val>
          <c:extLst>
            <c:ext xmlns:c16="http://schemas.microsoft.com/office/drawing/2014/chart" uri="{C3380CC4-5D6E-409C-BE32-E72D297353CC}">
              <c16:uniqueId val="{00000008-F71B-4156-A1B7-C3744DAA603A}"/>
            </c:ext>
          </c:extLst>
        </c:ser>
        <c:ser>
          <c:idx val="1"/>
          <c:order val="1"/>
          <c:explosion val="2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9-F71B-4156-A1B7-C3744DAA603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A-F71B-4156-A1B7-C3744DAA603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B-F71B-4156-A1B7-C3744DAA603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C-F71B-4156-A1B7-C3744DAA603A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D-F71B-4156-A1B7-C3744DAA603A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E-F71B-4156-A1B7-C3744DAA603A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F-F71B-4156-A1B7-C3744DAA603A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0-F71B-4156-A1B7-C3744DAA603A}"/>
              </c:ext>
            </c:extLst>
          </c:dPt>
          <c:dLbls>
            <c:dLbl>
              <c:idx val="0"/>
              <c:spPr>
                <a:noFill/>
                <a:ln w="25373">
                  <a:noFill/>
                </a:ln>
              </c:spPr>
              <c:txPr>
                <a:bodyPr rot="0" vert="horz" wrap="square" lIns="38100" tIns="19050" rIns="38100" bIns="19050" anchor="ctr">
                  <a:spAutoFit/>
                </a:bodyPr>
                <a:lstStyle/>
                <a:p>
                  <a:pPr>
                    <a:defRPr sz="1998" b="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71B-4156-A1B7-C3744DAA603A}"/>
                </c:ext>
              </c:extLst>
            </c:dLbl>
            <c:spPr>
              <a:noFill/>
              <a:ln w="25373">
                <a:noFill/>
              </a:ln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998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расходы!$A$16:$B$38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 правоохранительная деятельность       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 кинематография </c:v>
                </c:pt>
                <c:pt idx="6">
                  <c:v>Социальная политика </c:v>
                </c:pt>
                <c:pt idx="7">
                  <c:v>Физическая культура и спорт </c:v>
                </c:pt>
              </c:strCache>
            </c:strRef>
          </c:cat>
          <c:val>
            <c:numRef>
              <c:f>расходы!$D$16:$D$38</c:f>
              <c:numCache>
                <c:formatCode>#\ ##0.0</c:formatCode>
                <c:ptCount val="8"/>
                <c:pt idx="0">
                  <c:v>18093.099999999999</c:v>
                </c:pt>
                <c:pt idx="1">
                  <c:v>700.5</c:v>
                </c:pt>
                <c:pt idx="2">
                  <c:v>908.4</c:v>
                </c:pt>
                <c:pt idx="3">
                  <c:v>17475.5</c:v>
                </c:pt>
                <c:pt idx="4">
                  <c:v>17478.400000000001</c:v>
                </c:pt>
                <c:pt idx="5">
                  <c:v>598.4</c:v>
                </c:pt>
                <c:pt idx="6">
                  <c:v>84</c:v>
                </c:pt>
                <c:pt idx="7">
                  <c:v>72.3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71B-4156-A1B7-C3744DAA6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73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399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99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99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399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399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399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399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399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403926387814233"/>
          <c:y val="2.7700821562163733E-2"/>
          <c:w val="0.38670137909061941"/>
          <c:h val="0.87212097403225897"/>
        </c:manualLayout>
      </c:layout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FFA8F7-DB5B-4A0E-9535-64113BA701B6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AF757F-8306-4B76-B0F2-DDD10DE2D4A1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Дефицит – </a:t>
          </a:r>
          <a:r>
            <a:rPr lang="ru-RU" sz="1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0,0</a:t>
          </a:r>
          <a:r>
            <a: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тыс. руб.</a:t>
          </a:r>
        </a:p>
      </dgm:t>
    </dgm:pt>
    <dgm:pt modelId="{1A1A1A89-52CF-48E7-8A8E-A6B5F0888D42}" type="parTrans" cxnId="{24601088-CE24-4038-872B-5F4BA474A95E}">
      <dgm:prSet/>
      <dgm:spPr/>
      <dgm:t>
        <a:bodyPr/>
        <a:lstStyle/>
        <a:p>
          <a:endParaRPr lang="ru-RU"/>
        </a:p>
      </dgm:t>
    </dgm:pt>
    <dgm:pt modelId="{9491A449-E6CF-43F7-B695-C4C2346D6BBD}" type="sibTrans" cxnId="{24601088-CE24-4038-872B-5F4BA474A95E}">
      <dgm:prSet/>
      <dgm:spPr/>
      <dgm:t>
        <a:bodyPr/>
        <a:lstStyle/>
        <a:p>
          <a:endParaRPr lang="ru-RU"/>
        </a:p>
      </dgm:t>
    </dgm:pt>
    <dgm:pt modelId="{10885F78-F26F-4486-9E2F-8E0EF818500B}">
      <dgm:prSet phldrT="[Текст]" custT="1"/>
      <dgm:spPr>
        <a:solidFill>
          <a:srgbClr val="FFFF99"/>
        </a:solidFill>
      </dgm:spPr>
      <dgm:t>
        <a:bodyPr/>
        <a:lstStyle/>
        <a:p>
          <a:pPr algn="l"/>
          <a:r>
            <a: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Доходы – </a:t>
          </a:r>
          <a:r>
            <a:rPr lang="ru-RU" sz="1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50 581,1 </a:t>
          </a:r>
          <a:r>
            <a: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тыс. руб</a:t>
          </a:r>
          <a:r>
            <a:rPr lang="ru-RU" sz="1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69532657-4F12-4650-8AF2-678DA7BCB9E1}" type="parTrans" cxnId="{345430EE-8F75-42E8-A340-992F4CB6E44C}">
      <dgm:prSet/>
      <dgm:spPr/>
      <dgm:t>
        <a:bodyPr/>
        <a:lstStyle/>
        <a:p>
          <a:endParaRPr lang="ru-RU"/>
        </a:p>
      </dgm:t>
    </dgm:pt>
    <dgm:pt modelId="{0FF6D44E-D735-4575-9F8C-563C59C6BC64}" type="sibTrans" cxnId="{345430EE-8F75-42E8-A340-992F4CB6E44C}">
      <dgm:prSet/>
      <dgm:spPr/>
      <dgm:t>
        <a:bodyPr/>
        <a:lstStyle/>
        <a:p>
          <a:endParaRPr lang="ru-RU"/>
        </a:p>
      </dgm:t>
    </dgm:pt>
    <dgm:pt modelId="{10BEBAAB-C021-4D27-A8BA-4222D403E5BA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Расходы – </a:t>
          </a:r>
          <a:r>
            <a:rPr lang="ru-RU" sz="1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50 581,1 </a:t>
          </a:r>
          <a:r>
            <a: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тыс.  руб.</a:t>
          </a:r>
        </a:p>
      </dgm:t>
    </dgm:pt>
    <dgm:pt modelId="{4344A188-AB0E-4B98-830D-A2A4B52ACFDD}" type="parTrans" cxnId="{BD959CE0-89EF-4743-94B5-42141A459D52}">
      <dgm:prSet/>
      <dgm:spPr/>
      <dgm:t>
        <a:bodyPr/>
        <a:lstStyle/>
        <a:p>
          <a:endParaRPr lang="ru-RU"/>
        </a:p>
      </dgm:t>
    </dgm:pt>
    <dgm:pt modelId="{36292CC9-B310-4ECE-A3BD-75668F4D2FAB}" type="sibTrans" cxnId="{BD959CE0-89EF-4743-94B5-42141A459D52}">
      <dgm:prSet/>
      <dgm:spPr/>
      <dgm:t>
        <a:bodyPr/>
        <a:lstStyle/>
        <a:p>
          <a:endParaRPr lang="ru-RU"/>
        </a:p>
      </dgm:t>
    </dgm:pt>
    <dgm:pt modelId="{8BC5DE5C-6328-4D13-A3D6-D21A59F2438F}" type="pres">
      <dgm:prSet presAssocID="{B3FFA8F7-DB5B-4A0E-9535-64113BA701B6}" presName="outerComposite" presStyleCnt="0">
        <dgm:presLayoutVars>
          <dgm:chMax val="5"/>
          <dgm:dir/>
          <dgm:resizeHandles val="exact"/>
        </dgm:presLayoutVars>
      </dgm:prSet>
      <dgm:spPr/>
    </dgm:pt>
    <dgm:pt modelId="{7AB46F00-6E55-4F2B-839F-68A76E263ED0}" type="pres">
      <dgm:prSet presAssocID="{B3FFA8F7-DB5B-4A0E-9535-64113BA701B6}" presName="dummyMaxCanvas" presStyleCnt="0">
        <dgm:presLayoutVars/>
      </dgm:prSet>
      <dgm:spPr/>
    </dgm:pt>
    <dgm:pt modelId="{0CBE6FB6-34BB-4CDD-A8A3-8063B49A6613}" type="pres">
      <dgm:prSet presAssocID="{B3FFA8F7-DB5B-4A0E-9535-64113BA701B6}" presName="ThreeNodes_1" presStyleLbl="node1" presStyleIdx="0" presStyleCnt="3" custScaleX="117647">
        <dgm:presLayoutVars>
          <dgm:bulletEnabled val="1"/>
        </dgm:presLayoutVars>
      </dgm:prSet>
      <dgm:spPr/>
    </dgm:pt>
    <dgm:pt modelId="{D90FA8BB-686F-45BC-824E-BF381CA82CA4}" type="pres">
      <dgm:prSet presAssocID="{B3FFA8F7-DB5B-4A0E-9535-64113BA701B6}" presName="ThreeNodes_2" presStyleLbl="node1" presStyleIdx="1" presStyleCnt="3" custScaleX="117647" custScaleY="98039">
        <dgm:presLayoutVars>
          <dgm:bulletEnabled val="1"/>
        </dgm:presLayoutVars>
      </dgm:prSet>
      <dgm:spPr/>
    </dgm:pt>
    <dgm:pt modelId="{7DC436AD-8267-4C75-A9DC-909858C86C93}" type="pres">
      <dgm:prSet presAssocID="{B3FFA8F7-DB5B-4A0E-9535-64113BA701B6}" presName="ThreeNodes_3" presStyleLbl="node1" presStyleIdx="2" presStyleCnt="3" custScaleX="117647">
        <dgm:presLayoutVars>
          <dgm:bulletEnabled val="1"/>
        </dgm:presLayoutVars>
      </dgm:prSet>
      <dgm:spPr/>
    </dgm:pt>
    <dgm:pt modelId="{5A479794-A68D-4A05-A0E4-08E2E0FED082}" type="pres">
      <dgm:prSet presAssocID="{B3FFA8F7-DB5B-4A0E-9535-64113BA701B6}" presName="ThreeConn_1-2" presStyleLbl="fgAccFollowNode1" presStyleIdx="0" presStyleCnt="2">
        <dgm:presLayoutVars>
          <dgm:bulletEnabled val="1"/>
        </dgm:presLayoutVars>
      </dgm:prSet>
      <dgm:spPr/>
    </dgm:pt>
    <dgm:pt modelId="{5CE8E053-99A3-436F-80FB-5CE20ABF9BF4}" type="pres">
      <dgm:prSet presAssocID="{B3FFA8F7-DB5B-4A0E-9535-64113BA701B6}" presName="ThreeConn_2-3" presStyleLbl="fgAccFollowNode1" presStyleIdx="1" presStyleCnt="2">
        <dgm:presLayoutVars>
          <dgm:bulletEnabled val="1"/>
        </dgm:presLayoutVars>
      </dgm:prSet>
      <dgm:spPr/>
    </dgm:pt>
    <dgm:pt modelId="{7C6F1887-3782-47CA-92EF-B68B20174D2B}" type="pres">
      <dgm:prSet presAssocID="{B3FFA8F7-DB5B-4A0E-9535-64113BA701B6}" presName="ThreeNodes_1_text" presStyleLbl="node1" presStyleIdx="2" presStyleCnt="3">
        <dgm:presLayoutVars>
          <dgm:bulletEnabled val="1"/>
        </dgm:presLayoutVars>
      </dgm:prSet>
      <dgm:spPr/>
    </dgm:pt>
    <dgm:pt modelId="{843FEFA9-97BC-43C5-A8E1-B06941AF37D9}" type="pres">
      <dgm:prSet presAssocID="{B3FFA8F7-DB5B-4A0E-9535-64113BA701B6}" presName="ThreeNodes_2_text" presStyleLbl="node1" presStyleIdx="2" presStyleCnt="3">
        <dgm:presLayoutVars>
          <dgm:bulletEnabled val="1"/>
        </dgm:presLayoutVars>
      </dgm:prSet>
      <dgm:spPr/>
    </dgm:pt>
    <dgm:pt modelId="{1C9AD080-0A5C-4B95-9722-406D5788D201}" type="pres">
      <dgm:prSet presAssocID="{B3FFA8F7-DB5B-4A0E-9535-64113BA701B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97DC300-35D9-44B3-B256-99333A548C38}" type="presOf" srcId="{10885F78-F26F-4486-9E2F-8E0EF818500B}" destId="{843FEFA9-97BC-43C5-A8E1-B06941AF37D9}" srcOrd="1" destOrd="0" presId="urn:microsoft.com/office/officeart/2005/8/layout/vProcess5"/>
    <dgm:cxn modelId="{90CA0614-0BF5-403C-897B-7A987A7D3D28}" type="presOf" srcId="{B3FFA8F7-DB5B-4A0E-9535-64113BA701B6}" destId="{8BC5DE5C-6328-4D13-A3D6-D21A59F2438F}" srcOrd="0" destOrd="0" presId="urn:microsoft.com/office/officeart/2005/8/layout/vProcess5"/>
    <dgm:cxn modelId="{EAC3AD33-310E-4A66-9CD5-DFE501883E70}" type="presOf" srcId="{10BEBAAB-C021-4D27-A8BA-4222D403E5BA}" destId="{1C9AD080-0A5C-4B95-9722-406D5788D201}" srcOrd="1" destOrd="0" presId="urn:microsoft.com/office/officeart/2005/8/layout/vProcess5"/>
    <dgm:cxn modelId="{2BF8864D-85EF-48E0-BCA9-C09D84AC9D1B}" type="presOf" srcId="{10885F78-F26F-4486-9E2F-8E0EF818500B}" destId="{D90FA8BB-686F-45BC-824E-BF381CA82CA4}" srcOrd="0" destOrd="0" presId="urn:microsoft.com/office/officeart/2005/8/layout/vProcess5"/>
    <dgm:cxn modelId="{03822F7C-4402-416B-8E22-DA3A9D67E9CF}" type="presOf" srcId="{85AF757F-8306-4B76-B0F2-DDD10DE2D4A1}" destId="{0CBE6FB6-34BB-4CDD-A8A3-8063B49A6613}" srcOrd="0" destOrd="0" presId="urn:microsoft.com/office/officeart/2005/8/layout/vProcess5"/>
    <dgm:cxn modelId="{24601088-CE24-4038-872B-5F4BA474A95E}" srcId="{B3FFA8F7-DB5B-4A0E-9535-64113BA701B6}" destId="{85AF757F-8306-4B76-B0F2-DDD10DE2D4A1}" srcOrd="0" destOrd="0" parTransId="{1A1A1A89-52CF-48E7-8A8E-A6B5F0888D42}" sibTransId="{9491A449-E6CF-43F7-B695-C4C2346D6BBD}"/>
    <dgm:cxn modelId="{17E0EE8E-F785-4E1C-90C1-CA9E72F03A09}" type="presOf" srcId="{0FF6D44E-D735-4575-9F8C-563C59C6BC64}" destId="{5CE8E053-99A3-436F-80FB-5CE20ABF9BF4}" srcOrd="0" destOrd="0" presId="urn:microsoft.com/office/officeart/2005/8/layout/vProcess5"/>
    <dgm:cxn modelId="{F33F6CC1-C9C2-4547-832D-2DD2B2268C5E}" type="presOf" srcId="{85AF757F-8306-4B76-B0F2-DDD10DE2D4A1}" destId="{7C6F1887-3782-47CA-92EF-B68B20174D2B}" srcOrd="1" destOrd="0" presId="urn:microsoft.com/office/officeart/2005/8/layout/vProcess5"/>
    <dgm:cxn modelId="{C5EC17D3-5488-431F-AE4A-730A8EEC113C}" type="presOf" srcId="{9491A449-E6CF-43F7-B695-C4C2346D6BBD}" destId="{5A479794-A68D-4A05-A0E4-08E2E0FED082}" srcOrd="0" destOrd="0" presId="urn:microsoft.com/office/officeart/2005/8/layout/vProcess5"/>
    <dgm:cxn modelId="{BD959CE0-89EF-4743-94B5-42141A459D52}" srcId="{B3FFA8F7-DB5B-4A0E-9535-64113BA701B6}" destId="{10BEBAAB-C021-4D27-A8BA-4222D403E5BA}" srcOrd="2" destOrd="0" parTransId="{4344A188-AB0E-4B98-830D-A2A4B52ACFDD}" sibTransId="{36292CC9-B310-4ECE-A3BD-75668F4D2FAB}"/>
    <dgm:cxn modelId="{A055B5E4-5CE3-4305-A0AD-E9AA2F76124F}" type="presOf" srcId="{10BEBAAB-C021-4D27-A8BA-4222D403E5BA}" destId="{7DC436AD-8267-4C75-A9DC-909858C86C93}" srcOrd="0" destOrd="0" presId="urn:microsoft.com/office/officeart/2005/8/layout/vProcess5"/>
    <dgm:cxn modelId="{345430EE-8F75-42E8-A340-992F4CB6E44C}" srcId="{B3FFA8F7-DB5B-4A0E-9535-64113BA701B6}" destId="{10885F78-F26F-4486-9E2F-8E0EF818500B}" srcOrd="1" destOrd="0" parTransId="{69532657-4F12-4650-8AF2-678DA7BCB9E1}" sibTransId="{0FF6D44E-D735-4575-9F8C-563C59C6BC64}"/>
    <dgm:cxn modelId="{EDA4F1DC-1F98-48E7-BED1-4C59D6A68D9B}" type="presParOf" srcId="{8BC5DE5C-6328-4D13-A3D6-D21A59F2438F}" destId="{7AB46F00-6E55-4F2B-839F-68A76E263ED0}" srcOrd="0" destOrd="0" presId="urn:microsoft.com/office/officeart/2005/8/layout/vProcess5"/>
    <dgm:cxn modelId="{A85FA9DD-F85D-4BF8-BAE2-C10523FE1279}" type="presParOf" srcId="{8BC5DE5C-6328-4D13-A3D6-D21A59F2438F}" destId="{0CBE6FB6-34BB-4CDD-A8A3-8063B49A6613}" srcOrd="1" destOrd="0" presId="urn:microsoft.com/office/officeart/2005/8/layout/vProcess5"/>
    <dgm:cxn modelId="{839DA261-A0BF-4856-BE99-AD5009F2F429}" type="presParOf" srcId="{8BC5DE5C-6328-4D13-A3D6-D21A59F2438F}" destId="{D90FA8BB-686F-45BC-824E-BF381CA82CA4}" srcOrd="2" destOrd="0" presId="urn:microsoft.com/office/officeart/2005/8/layout/vProcess5"/>
    <dgm:cxn modelId="{AB481391-30ED-4F73-BDAB-CEEDDED2B47D}" type="presParOf" srcId="{8BC5DE5C-6328-4D13-A3D6-D21A59F2438F}" destId="{7DC436AD-8267-4C75-A9DC-909858C86C93}" srcOrd="3" destOrd="0" presId="urn:microsoft.com/office/officeart/2005/8/layout/vProcess5"/>
    <dgm:cxn modelId="{9E52B8BC-5577-44F4-912A-1575F5CF209F}" type="presParOf" srcId="{8BC5DE5C-6328-4D13-A3D6-D21A59F2438F}" destId="{5A479794-A68D-4A05-A0E4-08E2E0FED082}" srcOrd="4" destOrd="0" presId="urn:microsoft.com/office/officeart/2005/8/layout/vProcess5"/>
    <dgm:cxn modelId="{A6AE0593-F41C-491E-94EB-621441D32AE9}" type="presParOf" srcId="{8BC5DE5C-6328-4D13-A3D6-D21A59F2438F}" destId="{5CE8E053-99A3-436F-80FB-5CE20ABF9BF4}" srcOrd="5" destOrd="0" presId="urn:microsoft.com/office/officeart/2005/8/layout/vProcess5"/>
    <dgm:cxn modelId="{E7F4BEFC-B26A-4FE0-90BC-A4C60C034E33}" type="presParOf" srcId="{8BC5DE5C-6328-4D13-A3D6-D21A59F2438F}" destId="{7C6F1887-3782-47CA-92EF-B68B20174D2B}" srcOrd="6" destOrd="0" presId="urn:microsoft.com/office/officeart/2005/8/layout/vProcess5"/>
    <dgm:cxn modelId="{9806B82E-7438-48D0-9536-4774FE41D4B8}" type="presParOf" srcId="{8BC5DE5C-6328-4D13-A3D6-D21A59F2438F}" destId="{843FEFA9-97BC-43C5-A8E1-B06941AF37D9}" srcOrd="7" destOrd="0" presId="urn:microsoft.com/office/officeart/2005/8/layout/vProcess5"/>
    <dgm:cxn modelId="{14EE4215-9458-4BB2-97FA-8FB4C489A988}" type="presParOf" srcId="{8BC5DE5C-6328-4D13-A3D6-D21A59F2438F}" destId="{1C9AD080-0A5C-4B95-9722-406D5788D20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FFA8F7-DB5B-4A0E-9535-64113BA701B6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AF757F-8306-4B76-B0F2-DDD10DE2D4A1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Дефицит – </a:t>
          </a:r>
          <a:r>
            <a:rPr lang="ru-RU" sz="1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0,0</a:t>
          </a:r>
          <a:r>
            <a: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тыс. руб.</a:t>
          </a:r>
        </a:p>
      </dgm:t>
    </dgm:pt>
    <dgm:pt modelId="{1A1A1A89-52CF-48E7-8A8E-A6B5F0888D42}" type="parTrans" cxnId="{24601088-CE24-4038-872B-5F4BA474A95E}">
      <dgm:prSet/>
      <dgm:spPr/>
      <dgm:t>
        <a:bodyPr/>
        <a:lstStyle/>
        <a:p>
          <a:endParaRPr lang="ru-RU"/>
        </a:p>
      </dgm:t>
    </dgm:pt>
    <dgm:pt modelId="{9491A449-E6CF-43F7-B695-C4C2346D6BBD}" type="sibTrans" cxnId="{24601088-CE24-4038-872B-5F4BA474A95E}">
      <dgm:prSet/>
      <dgm:spPr/>
      <dgm:t>
        <a:bodyPr/>
        <a:lstStyle/>
        <a:p>
          <a:endParaRPr lang="ru-RU"/>
        </a:p>
      </dgm:t>
    </dgm:pt>
    <dgm:pt modelId="{10885F78-F26F-4486-9E2F-8E0EF818500B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Доходы – </a:t>
          </a:r>
          <a:r>
            <a:rPr lang="ru-RU" sz="1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49 701,9 </a:t>
          </a:r>
          <a:r>
            <a: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тыс. руб.</a:t>
          </a:r>
        </a:p>
      </dgm:t>
    </dgm:pt>
    <dgm:pt modelId="{69532657-4F12-4650-8AF2-678DA7BCB9E1}" type="parTrans" cxnId="{345430EE-8F75-42E8-A340-992F4CB6E44C}">
      <dgm:prSet/>
      <dgm:spPr/>
      <dgm:t>
        <a:bodyPr/>
        <a:lstStyle/>
        <a:p>
          <a:endParaRPr lang="ru-RU"/>
        </a:p>
      </dgm:t>
    </dgm:pt>
    <dgm:pt modelId="{0FF6D44E-D735-4575-9F8C-563C59C6BC64}" type="sibTrans" cxnId="{345430EE-8F75-42E8-A340-992F4CB6E44C}">
      <dgm:prSet/>
      <dgm:spPr/>
      <dgm:t>
        <a:bodyPr/>
        <a:lstStyle/>
        <a:p>
          <a:endParaRPr lang="ru-RU"/>
        </a:p>
      </dgm:t>
    </dgm:pt>
    <dgm:pt modelId="{10BEBAAB-C021-4D27-A8BA-4222D403E5BA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Расходы – </a:t>
          </a:r>
          <a:r>
            <a:rPr lang="ru-RU" sz="1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49 701,9 </a:t>
          </a:r>
          <a:r>
            <a: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тыс. руб.</a:t>
          </a:r>
        </a:p>
      </dgm:t>
    </dgm:pt>
    <dgm:pt modelId="{4344A188-AB0E-4B98-830D-A2A4B52ACFDD}" type="parTrans" cxnId="{BD959CE0-89EF-4743-94B5-42141A459D52}">
      <dgm:prSet/>
      <dgm:spPr/>
      <dgm:t>
        <a:bodyPr/>
        <a:lstStyle/>
        <a:p>
          <a:endParaRPr lang="ru-RU"/>
        </a:p>
      </dgm:t>
    </dgm:pt>
    <dgm:pt modelId="{36292CC9-B310-4ECE-A3BD-75668F4D2FAB}" type="sibTrans" cxnId="{BD959CE0-89EF-4743-94B5-42141A459D52}">
      <dgm:prSet/>
      <dgm:spPr/>
      <dgm:t>
        <a:bodyPr/>
        <a:lstStyle/>
        <a:p>
          <a:endParaRPr lang="ru-RU"/>
        </a:p>
      </dgm:t>
    </dgm:pt>
    <dgm:pt modelId="{8BC5DE5C-6328-4D13-A3D6-D21A59F2438F}" type="pres">
      <dgm:prSet presAssocID="{B3FFA8F7-DB5B-4A0E-9535-64113BA701B6}" presName="outerComposite" presStyleCnt="0">
        <dgm:presLayoutVars>
          <dgm:chMax val="5"/>
          <dgm:dir/>
          <dgm:resizeHandles val="exact"/>
        </dgm:presLayoutVars>
      </dgm:prSet>
      <dgm:spPr/>
    </dgm:pt>
    <dgm:pt modelId="{7AB46F00-6E55-4F2B-839F-68A76E263ED0}" type="pres">
      <dgm:prSet presAssocID="{B3FFA8F7-DB5B-4A0E-9535-64113BA701B6}" presName="dummyMaxCanvas" presStyleCnt="0">
        <dgm:presLayoutVars/>
      </dgm:prSet>
      <dgm:spPr/>
    </dgm:pt>
    <dgm:pt modelId="{0CBE6FB6-34BB-4CDD-A8A3-8063B49A6613}" type="pres">
      <dgm:prSet presAssocID="{B3FFA8F7-DB5B-4A0E-9535-64113BA701B6}" presName="ThreeNodes_1" presStyleLbl="node1" presStyleIdx="0" presStyleCnt="3" custScaleX="117647">
        <dgm:presLayoutVars>
          <dgm:bulletEnabled val="1"/>
        </dgm:presLayoutVars>
      </dgm:prSet>
      <dgm:spPr/>
    </dgm:pt>
    <dgm:pt modelId="{D90FA8BB-686F-45BC-824E-BF381CA82CA4}" type="pres">
      <dgm:prSet presAssocID="{B3FFA8F7-DB5B-4A0E-9535-64113BA701B6}" presName="ThreeNodes_2" presStyleLbl="node1" presStyleIdx="1" presStyleCnt="3" custScaleX="117647" custLinFactNeighborX="6635" custLinFactNeighborY="-1646">
        <dgm:presLayoutVars>
          <dgm:bulletEnabled val="1"/>
        </dgm:presLayoutVars>
      </dgm:prSet>
      <dgm:spPr/>
    </dgm:pt>
    <dgm:pt modelId="{7DC436AD-8267-4C75-A9DC-909858C86C93}" type="pres">
      <dgm:prSet presAssocID="{B3FFA8F7-DB5B-4A0E-9535-64113BA701B6}" presName="ThreeNodes_3" presStyleLbl="node1" presStyleIdx="2" presStyleCnt="3" custScaleX="117647">
        <dgm:presLayoutVars>
          <dgm:bulletEnabled val="1"/>
        </dgm:presLayoutVars>
      </dgm:prSet>
      <dgm:spPr/>
    </dgm:pt>
    <dgm:pt modelId="{5A479794-A68D-4A05-A0E4-08E2E0FED082}" type="pres">
      <dgm:prSet presAssocID="{B3FFA8F7-DB5B-4A0E-9535-64113BA701B6}" presName="ThreeConn_1-2" presStyleLbl="fgAccFollowNode1" presStyleIdx="0" presStyleCnt="2">
        <dgm:presLayoutVars>
          <dgm:bulletEnabled val="1"/>
        </dgm:presLayoutVars>
      </dgm:prSet>
      <dgm:spPr/>
    </dgm:pt>
    <dgm:pt modelId="{5CE8E053-99A3-436F-80FB-5CE20ABF9BF4}" type="pres">
      <dgm:prSet presAssocID="{B3FFA8F7-DB5B-4A0E-9535-64113BA701B6}" presName="ThreeConn_2-3" presStyleLbl="fgAccFollowNode1" presStyleIdx="1" presStyleCnt="2">
        <dgm:presLayoutVars>
          <dgm:bulletEnabled val="1"/>
        </dgm:presLayoutVars>
      </dgm:prSet>
      <dgm:spPr/>
    </dgm:pt>
    <dgm:pt modelId="{7C6F1887-3782-47CA-92EF-B68B20174D2B}" type="pres">
      <dgm:prSet presAssocID="{B3FFA8F7-DB5B-4A0E-9535-64113BA701B6}" presName="ThreeNodes_1_text" presStyleLbl="node1" presStyleIdx="2" presStyleCnt="3">
        <dgm:presLayoutVars>
          <dgm:bulletEnabled val="1"/>
        </dgm:presLayoutVars>
      </dgm:prSet>
      <dgm:spPr/>
    </dgm:pt>
    <dgm:pt modelId="{843FEFA9-97BC-43C5-A8E1-B06941AF37D9}" type="pres">
      <dgm:prSet presAssocID="{B3FFA8F7-DB5B-4A0E-9535-64113BA701B6}" presName="ThreeNodes_2_text" presStyleLbl="node1" presStyleIdx="2" presStyleCnt="3">
        <dgm:presLayoutVars>
          <dgm:bulletEnabled val="1"/>
        </dgm:presLayoutVars>
      </dgm:prSet>
      <dgm:spPr/>
    </dgm:pt>
    <dgm:pt modelId="{1C9AD080-0A5C-4B95-9722-406D5788D201}" type="pres">
      <dgm:prSet presAssocID="{B3FFA8F7-DB5B-4A0E-9535-64113BA701B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531A70B-975A-4951-9315-0BE8C256871A}" type="presOf" srcId="{B3FFA8F7-DB5B-4A0E-9535-64113BA701B6}" destId="{8BC5DE5C-6328-4D13-A3D6-D21A59F2438F}" srcOrd="0" destOrd="0" presId="urn:microsoft.com/office/officeart/2005/8/layout/vProcess5"/>
    <dgm:cxn modelId="{379E661F-5EB4-4FF6-B6C6-9EA4CF6AA0FE}" type="presOf" srcId="{10BEBAAB-C021-4D27-A8BA-4222D403E5BA}" destId="{7DC436AD-8267-4C75-A9DC-909858C86C93}" srcOrd="0" destOrd="0" presId="urn:microsoft.com/office/officeart/2005/8/layout/vProcess5"/>
    <dgm:cxn modelId="{655E5A29-0B85-4703-B69A-2D87F12934A9}" type="presOf" srcId="{10BEBAAB-C021-4D27-A8BA-4222D403E5BA}" destId="{1C9AD080-0A5C-4B95-9722-406D5788D201}" srcOrd="1" destOrd="0" presId="urn:microsoft.com/office/officeart/2005/8/layout/vProcess5"/>
    <dgm:cxn modelId="{3F64542A-50F7-4102-8529-5791F8CFA0D3}" type="presOf" srcId="{10885F78-F26F-4486-9E2F-8E0EF818500B}" destId="{D90FA8BB-686F-45BC-824E-BF381CA82CA4}" srcOrd="0" destOrd="0" presId="urn:microsoft.com/office/officeart/2005/8/layout/vProcess5"/>
    <dgm:cxn modelId="{49785851-2747-43BD-AA70-464F81C7A47D}" type="presOf" srcId="{85AF757F-8306-4B76-B0F2-DDD10DE2D4A1}" destId="{0CBE6FB6-34BB-4CDD-A8A3-8063B49A6613}" srcOrd="0" destOrd="0" presId="urn:microsoft.com/office/officeart/2005/8/layout/vProcess5"/>
    <dgm:cxn modelId="{15BDEF52-1AB6-4DE8-B8E2-69B2C32238E7}" type="presOf" srcId="{9491A449-E6CF-43F7-B695-C4C2346D6BBD}" destId="{5A479794-A68D-4A05-A0E4-08E2E0FED082}" srcOrd="0" destOrd="0" presId="urn:microsoft.com/office/officeart/2005/8/layout/vProcess5"/>
    <dgm:cxn modelId="{24601088-CE24-4038-872B-5F4BA474A95E}" srcId="{B3FFA8F7-DB5B-4A0E-9535-64113BA701B6}" destId="{85AF757F-8306-4B76-B0F2-DDD10DE2D4A1}" srcOrd="0" destOrd="0" parTransId="{1A1A1A89-52CF-48E7-8A8E-A6B5F0888D42}" sibTransId="{9491A449-E6CF-43F7-B695-C4C2346D6BBD}"/>
    <dgm:cxn modelId="{57B9A78B-D712-4251-92AD-9BF64E88A600}" type="presOf" srcId="{85AF757F-8306-4B76-B0F2-DDD10DE2D4A1}" destId="{7C6F1887-3782-47CA-92EF-B68B20174D2B}" srcOrd="1" destOrd="0" presId="urn:microsoft.com/office/officeart/2005/8/layout/vProcess5"/>
    <dgm:cxn modelId="{DD68C7DA-9D8E-4435-842A-49BA8674DF88}" type="presOf" srcId="{10885F78-F26F-4486-9E2F-8E0EF818500B}" destId="{843FEFA9-97BC-43C5-A8E1-B06941AF37D9}" srcOrd="1" destOrd="0" presId="urn:microsoft.com/office/officeart/2005/8/layout/vProcess5"/>
    <dgm:cxn modelId="{BD959CE0-89EF-4743-94B5-42141A459D52}" srcId="{B3FFA8F7-DB5B-4A0E-9535-64113BA701B6}" destId="{10BEBAAB-C021-4D27-A8BA-4222D403E5BA}" srcOrd="2" destOrd="0" parTransId="{4344A188-AB0E-4B98-830D-A2A4B52ACFDD}" sibTransId="{36292CC9-B310-4ECE-A3BD-75668F4D2FAB}"/>
    <dgm:cxn modelId="{B22E6AEC-F45C-4CEF-9273-9168D1A6D7A3}" type="presOf" srcId="{0FF6D44E-D735-4575-9F8C-563C59C6BC64}" destId="{5CE8E053-99A3-436F-80FB-5CE20ABF9BF4}" srcOrd="0" destOrd="0" presId="urn:microsoft.com/office/officeart/2005/8/layout/vProcess5"/>
    <dgm:cxn modelId="{345430EE-8F75-42E8-A340-992F4CB6E44C}" srcId="{B3FFA8F7-DB5B-4A0E-9535-64113BA701B6}" destId="{10885F78-F26F-4486-9E2F-8E0EF818500B}" srcOrd="1" destOrd="0" parTransId="{69532657-4F12-4650-8AF2-678DA7BCB9E1}" sibTransId="{0FF6D44E-D735-4575-9F8C-563C59C6BC64}"/>
    <dgm:cxn modelId="{23EAF42D-621F-45C7-8D6B-AE3D8DCC3A7B}" type="presParOf" srcId="{8BC5DE5C-6328-4D13-A3D6-D21A59F2438F}" destId="{7AB46F00-6E55-4F2B-839F-68A76E263ED0}" srcOrd="0" destOrd="0" presId="urn:microsoft.com/office/officeart/2005/8/layout/vProcess5"/>
    <dgm:cxn modelId="{B260FEFF-5F81-4CC8-BA37-DA67AE15AA0A}" type="presParOf" srcId="{8BC5DE5C-6328-4D13-A3D6-D21A59F2438F}" destId="{0CBE6FB6-34BB-4CDD-A8A3-8063B49A6613}" srcOrd="1" destOrd="0" presId="urn:microsoft.com/office/officeart/2005/8/layout/vProcess5"/>
    <dgm:cxn modelId="{86BE1BB9-640A-4817-A68E-ED03B1A0F91E}" type="presParOf" srcId="{8BC5DE5C-6328-4D13-A3D6-D21A59F2438F}" destId="{D90FA8BB-686F-45BC-824E-BF381CA82CA4}" srcOrd="2" destOrd="0" presId="urn:microsoft.com/office/officeart/2005/8/layout/vProcess5"/>
    <dgm:cxn modelId="{1CE0FBAA-5AFF-46F3-B98A-22E58F13677F}" type="presParOf" srcId="{8BC5DE5C-6328-4D13-A3D6-D21A59F2438F}" destId="{7DC436AD-8267-4C75-A9DC-909858C86C93}" srcOrd="3" destOrd="0" presId="urn:microsoft.com/office/officeart/2005/8/layout/vProcess5"/>
    <dgm:cxn modelId="{0C1FAAE3-85F5-4DF8-A597-16E0A9E1D4A8}" type="presParOf" srcId="{8BC5DE5C-6328-4D13-A3D6-D21A59F2438F}" destId="{5A479794-A68D-4A05-A0E4-08E2E0FED082}" srcOrd="4" destOrd="0" presId="urn:microsoft.com/office/officeart/2005/8/layout/vProcess5"/>
    <dgm:cxn modelId="{32857955-2F68-4777-8983-82E11E5F4A75}" type="presParOf" srcId="{8BC5DE5C-6328-4D13-A3D6-D21A59F2438F}" destId="{5CE8E053-99A3-436F-80FB-5CE20ABF9BF4}" srcOrd="5" destOrd="0" presId="urn:microsoft.com/office/officeart/2005/8/layout/vProcess5"/>
    <dgm:cxn modelId="{20B6A7B6-1449-4184-9F16-526360B2738B}" type="presParOf" srcId="{8BC5DE5C-6328-4D13-A3D6-D21A59F2438F}" destId="{7C6F1887-3782-47CA-92EF-B68B20174D2B}" srcOrd="6" destOrd="0" presId="urn:microsoft.com/office/officeart/2005/8/layout/vProcess5"/>
    <dgm:cxn modelId="{2E0E6AC6-6E2B-4820-BFD5-D7D6B4D0CA75}" type="presParOf" srcId="{8BC5DE5C-6328-4D13-A3D6-D21A59F2438F}" destId="{843FEFA9-97BC-43C5-A8E1-B06941AF37D9}" srcOrd="7" destOrd="0" presId="urn:microsoft.com/office/officeart/2005/8/layout/vProcess5"/>
    <dgm:cxn modelId="{CC621F39-5B2C-457C-B45E-1C67697D1259}" type="presParOf" srcId="{8BC5DE5C-6328-4D13-A3D6-D21A59F2438F}" destId="{1C9AD080-0A5C-4B95-9722-406D5788D20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FFA8F7-DB5B-4A0E-9535-64113BA701B6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AF757F-8306-4B76-B0F2-DDD10DE2D4A1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Дефицит – 3 373</a:t>
          </a:r>
          <a:r>
            <a:rPr lang="ru-RU" sz="1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,1</a:t>
          </a:r>
          <a:r>
            <a:rPr lang="ru-RU" sz="11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тыс. руб.</a:t>
          </a:r>
        </a:p>
      </dgm:t>
    </dgm:pt>
    <dgm:pt modelId="{1A1A1A89-52CF-48E7-8A8E-A6B5F0888D42}" type="parTrans" cxnId="{24601088-CE24-4038-872B-5F4BA474A95E}">
      <dgm:prSet/>
      <dgm:spPr/>
      <dgm:t>
        <a:bodyPr/>
        <a:lstStyle/>
        <a:p>
          <a:endParaRPr lang="ru-RU"/>
        </a:p>
      </dgm:t>
    </dgm:pt>
    <dgm:pt modelId="{9491A449-E6CF-43F7-B695-C4C2346D6BBD}" type="sibTrans" cxnId="{24601088-CE24-4038-872B-5F4BA474A95E}">
      <dgm:prSet/>
      <dgm:spPr/>
      <dgm:t>
        <a:bodyPr/>
        <a:lstStyle/>
        <a:p>
          <a:endParaRPr lang="ru-RU"/>
        </a:p>
      </dgm:t>
    </dgm:pt>
    <dgm:pt modelId="{10885F78-F26F-4486-9E2F-8E0EF818500B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Доходы – </a:t>
          </a:r>
          <a:r>
            <a:rPr lang="ru-RU" sz="1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52 037,5 </a:t>
          </a:r>
          <a:r>
            <a: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тыс. руб.</a:t>
          </a:r>
        </a:p>
      </dgm:t>
    </dgm:pt>
    <dgm:pt modelId="{69532657-4F12-4650-8AF2-678DA7BCB9E1}" type="parTrans" cxnId="{345430EE-8F75-42E8-A340-992F4CB6E44C}">
      <dgm:prSet/>
      <dgm:spPr/>
      <dgm:t>
        <a:bodyPr/>
        <a:lstStyle/>
        <a:p>
          <a:endParaRPr lang="ru-RU"/>
        </a:p>
      </dgm:t>
    </dgm:pt>
    <dgm:pt modelId="{0FF6D44E-D735-4575-9F8C-563C59C6BC64}" type="sibTrans" cxnId="{345430EE-8F75-42E8-A340-992F4CB6E44C}">
      <dgm:prSet/>
      <dgm:spPr/>
      <dgm:t>
        <a:bodyPr/>
        <a:lstStyle/>
        <a:p>
          <a:endParaRPr lang="ru-RU"/>
        </a:p>
      </dgm:t>
    </dgm:pt>
    <dgm:pt modelId="{10BEBAAB-C021-4D27-A8BA-4222D403E5BA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Расходы – </a:t>
          </a:r>
          <a:r>
            <a:rPr lang="ru-RU" sz="1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55 410,6 </a:t>
          </a:r>
          <a:r>
            <a: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тыс.  руб.</a:t>
          </a:r>
        </a:p>
      </dgm:t>
    </dgm:pt>
    <dgm:pt modelId="{4344A188-AB0E-4B98-830D-A2A4B52ACFDD}" type="parTrans" cxnId="{BD959CE0-89EF-4743-94B5-42141A459D52}">
      <dgm:prSet/>
      <dgm:spPr/>
      <dgm:t>
        <a:bodyPr/>
        <a:lstStyle/>
        <a:p>
          <a:endParaRPr lang="ru-RU"/>
        </a:p>
      </dgm:t>
    </dgm:pt>
    <dgm:pt modelId="{36292CC9-B310-4ECE-A3BD-75668F4D2FAB}" type="sibTrans" cxnId="{BD959CE0-89EF-4743-94B5-42141A459D52}">
      <dgm:prSet/>
      <dgm:spPr/>
      <dgm:t>
        <a:bodyPr/>
        <a:lstStyle/>
        <a:p>
          <a:endParaRPr lang="ru-RU"/>
        </a:p>
      </dgm:t>
    </dgm:pt>
    <dgm:pt modelId="{8BC5DE5C-6328-4D13-A3D6-D21A59F2438F}" type="pres">
      <dgm:prSet presAssocID="{B3FFA8F7-DB5B-4A0E-9535-64113BA701B6}" presName="outerComposite" presStyleCnt="0">
        <dgm:presLayoutVars>
          <dgm:chMax val="5"/>
          <dgm:dir/>
          <dgm:resizeHandles val="exact"/>
        </dgm:presLayoutVars>
      </dgm:prSet>
      <dgm:spPr/>
    </dgm:pt>
    <dgm:pt modelId="{7AB46F00-6E55-4F2B-839F-68A76E263ED0}" type="pres">
      <dgm:prSet presAssocID="{B3FFA8F7-DB5B-4A0E-9535-64113BA701B6}" presName="dummyMaxCanvas" presStyleCnt="0">
        <dgm:presLayoutVars/>
      </dgm:prSet>
      <dgm:spPr/>
    </dgm:pt>
    <dgm:pt modelId="{0CBE6FB6-34BB-4CDD-A8A3-8063B49A6613}" type="pres">
      <dgm:prSet presAssocID="{B3FFA8F7-DB5B-4A0E-9535-64113BA701B6}" presName="ThreeNodes_1" presStyleLbl="node1" presStyleIdx="0" presStyleCnt="3" custScaleX="110977">
        <dgm:presLayoutVars>
          <dgm:bulletEnabled val="1"/>
        </dgm:presLayoutVars>
      </dgm:prSet>
      <dgm:spPr/>
    </dgm:pt>
    <dgm:pt modelId="{D90FA8BB-686F-45BC-824E-BF381CA82CA4}" type="pres">
      <dgm:prSet presAssocID="{B3FFA8F7-DB5B-4A0E-9535-64113BA701B6}" presName="ThreeNodes_2" presStyleLbl="node1" presStyleIdx="1" presStyleCnt="3" custScaleX="110838">
        <dgm:presLayoutVars>
          <dgm:bulletEnabled val="1"/>
        </dgm:presLayoutVars>
      </dgm:prSet>
      <dgm:spPr/>
    </dgm:pt>
    <dgm:pt modelId="{7DC436AD-8267-4C75-A9DC-909858C86C93}" type="pres">
      <dgm:prSet presAssocID="{B3FFA8F7-DB5B-4A0E-9535-64113BA701B6}" presName="ThreeNodes_3" presStyleLbl="node1" presStyleIdx="2" presStyleCnt="3" custScaleX="117324">
        <dgm:presLayoutVars>
          <dgm:bulletEnabled val="1"/>
        </dgm:presLayoutVars>
      </dgm:prSet>
      <dgm:spPr/>
    </dgm:pt>
    <dgm:pt modelId="{5A479794-A68D-4A05-A0E4-08E2E0FED082}" type="pres">
      <dgm:prSet presAssocID="{B3FFA8F7-DB5B-4A0E-9535-64113BA701B6}" presName="ThreeConn_1-2" presStyleLbl="fgAccFollowNode1" presStyleIdx="0" presStyleCnt="2">
        <dgm:presLayoutVars>
          <dgm:bulletEnabled val="1"/>
        </dgm:presLayoutVars>
      </dgm:prSet>
      <dgm:spPr/>
    </dgm:pt>
    <dgm:pt modelId="{5CE8E053-99A3-436F-80FB-5CE20ABF9BF4}" type="pres">
      <dgm:prSet presAssocID="{B3FFA8F7-DB5B-4A0E-9535-64113BA701B6}" presName="ThreeConn_2-3" presStyleLbl="fgAccFollowNode1" presStyleIdx="1" presStyleCnt="2">
        <dgm:presLayoutVars>
          <dgm:bulletEnabled val="1"/>
        </dgm:presLayoutVars>
      </dgm:prSet>
      <dgm:spPr/>
    </dgm:pt>
    <dgm:pt modelId="{7C6F1887-3782-47CA-92EF-B68B20174D2B}" type="pres">
      <dgm:prSet presAssocID="{B3FFA8F7-DB5B-4A0E-9535-64113BA701B6}" presName="ThreeNodes_1_text" presStyleLbl="node1" presStyleIdx="2" presStyleCnt="3">
        <dgm:presLayoutVars>
          <dgm:bulletEnabled val="1"/>
        </dgm:presLayoutVars>
      </dgm:prSet>
      <dgm:spPr/>
    </dgm:pt>
    <dgm:pt modelId="{843FEFA9-97BC-43C5-A8E1-B06941AF37D9}" type="pres">
      <dgm:prSet presAssocID="{B3FFA8F7-DB5B-4A0E-9535-64113BA701B6}" presName="ThreeNodes_2_text" presStyleLbl="node1" presStyleIdx="2" presStyleCnt="3">
        <dgm:presLayoutVars>
          <dgm:bulletEnabled val="1"/>
        </dgm:presLayoutVars>
      </dgm:prSet>
      <dgm:spPr/>
    </dgm:pt>
    <dgm:pt modelId="{1C9AD080-0A5C-4B95-9722-406D5788D201}" type="pres">
      <dgm:prSet presAssocID="{B3FFA8F7-DB5B-4A0E-9535-64113BA701B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A4CDE11-BD4E-44E2-A2F2-B87AF1E25AE0}" type="presOf" srcId="{0FF6D44E-D735-4575-9F8C-563C59C6BC64}" destId="{5CE8E053-99A3-436F-80FB-5CE20ABF9BF4}" srcOrd="0" destOrd="0" presId="urn:microsoft.com/office/officeart/2005/8/layout/vProcess5"/>
    <dgm:cxn modelId="{CBD70C25-BEAB-417A-B7E9-C1CEF71DE46F}" type="presOf" srcId="{9491A449-E6CF-43F7-B695-C4C2346D6BBD}" destId="{5A479794-A68D-4A05-A0E4-08E2E0FED082}" srcOrd="0" destOrd="0" presId="urn:microsoft.com/office/officeart/2005/8/layout/vProcess5"/>
    <dgm:cxn modelId="{BC2A4728-8AAA-4559-BDF5-1644BF2D4ACA}" type="presOf" srcId="{10BEBAAB-C021-4D27-A8BA-4222D403E5BA}" destId="{1C9AD080-0A5C-4B95-9722-406D5788D201}" srcOrd="1" destOrd="0" presId="urn:microsoft.com/office/officeart/2005/8/layout/vProcess5"/>
    <dgm:cxn modelId="{0DEE7B38-FFE7-48DE-AF4D-ACBB45A61387}" type="presOf" srcId="{85AF757F-8306-4B76-B0F2-DDD10DE2D4A1}" destId="{7C6F1887-3782-47CA-92EF-B68B20174D2B}" srcOrd="1" destOrd="0" presId="urn:microsoft.com/office/officeart/2005/8/layout/vProcess5"/>
    <dgm:cxn modelId="{AA24F465-F7FD-4BE5-8296-3CE88C593CEA}" type="presOf" srcId="{10885F78-F26F-4486-9E2F-8E0EF818500B}" destId="{D90FA8BB-686F-45BC-824E-BF381CA82CA4}" srcOrd="0" destOrd="0" presId="urn:microsoft.com/office/officeart/2005/8/layout/vProcess5"/>
    <dgm:cxn modelId="{F545ED7A-CF56-4F81-932B-2C92CBDC6EF5}" type="presOf" srcId="{B3FFA8F7-DB5B-4A0E-9535-64113BA701B6}" destId="{8BC5DE5C-6328-4D13-A3D6-D21A59F2438F}" srcOrd="0" destOrd="0" presId="urn:microsoft.com/office/officeart/2005/8/layout/vProcess5"/>
    <dgm:cxn modelId="{24601088-CE24-4038-872B-5F4BA474A95E}" srcId="{B3FFA8F7-DB5B-4A0E-9535-64113BA701B6}" destId="{85AF757F-8306-4B76-B0F2-DDD10DE2D4A1}" srcOrd="0" destOrd="0" parTransId="{1A1A1A89-52CF-48E7-8A8E-A6B5F0888D42}" sibTransId="{9491A449-E6CF-43F7-B695-C4C2346D6BBD}"/>
    <dgm:cxn modelId="{78404C92-BE31-44A5-8065-0614D8A7F814}" type="presOf" srcId="{85AF757F-8306-4B76-B0F2-DDD10DE2D4A1}" destId="{0CBE6FB6-34BB-4CDD-A8A3-8063B49A6613}" srcOrd="0" destOrd="0" presId="urn:microsoft.com/office/officeart/2005/8/layout/vProcess5"/>
    <dgm:cxn modelId="{8D91ABDC-262C-4521-BD62-9FD012E45DAB}" type="presOf" srcId="{10885F78-F26F-4486-9E2F-8E0EF818500B}" destId="{843FEFA9-97BC-43C5-A8E1-B06941AF37D9}" srcOrd="1" destOrd="0" presId="urn:microsoft.com/office/officeart/2005/8/layout/vProcess5"/>
    <dgm:cxn modelId="{BD959CE0-89EF-4743-94B5-42141A459D52}" srcId="{B3FFA8F7-DB5B-4A0E-9535-64113BA701B6}" destId="{10BEBAAB-C021-4D27-A8BA-4222D403E5BA}" srcOrd="2" destOrd="0" parTransId="{4344A188-AB0E-4B98-830D-A2A4B52ACFDD}" sibTransId="{36292CC9-B310-4ECE-A3BD-75668F4D2FAB}"/>
    <dgm:cxn modelId="{192DB3EA-1683-48B3-A9DA-9DAF97B98FF7}" type="presOf" srcId="{10BEBAAB-C021-4D27-A8BA-4222D403E5BA}" destId="{7DC436AD-8267-4C75-A9DC-909858C86C93}" srcOrd="0" destOrd="0" presId="urn:microsoft.com/office/officeart/2005/8/layout/vProcess5"/>
    <dgm:cxn modelId="{345430EE-8F75-42E8-A340-992F4CB6E44C}" srcId="{B3FFA8F7-DB5B-4A0E-9535-64113BA701B6}" destId="{10885F78-F26F-4486-9E2F-8E0EF818500B}" srcOrd="1" destOrd="0" parTransId="{69532657-4F12-4650-8AF2-678DA7BCB9E1}" sibTransId="{0FF6D44E-D735-4575-9F8C-563C59C6BC64}"/>
    <dgm:cxn modelId="{BC274403-2F46-44E2-9528-099A412BF1F4}" type="presParOf" srcId="{8BC5DE5C-6328-4D13-A3D6-D21A59F2438F}" destId="{7AB46F00-6E55-4F2B-839F-68A76E263ED0}" srcOrd="0" destOrd="0" presId="urn:microsoft.com/office/officeart/2005/8/layout/vProcess5"/>
    <dgm:cxn modelId="{4138848A-3326-4E20-AEBE-4ED2C5CBAD2B}" type="presParOf" srcId="{8BC5DE5C-6328-4D13-A3D6-D21A59F2438F}" destId="{0CBE6FB6-34BB-4CDD-A8A3-8063B49A6613}" srcOrd="1" destOrd="0" presId="urn:microsoft.com/office/officeart/2005/8/layout/vProcess5"/>
    <dgm:cxn modelId="{F4B3E2E4-6FBF-4CAE-B99A-FDF44E3425FF}" type="presParOf" srcId="{8BC5DE5C-6328-4D13-A3D6-D21A59F2438F}" destId="{D90FA8BB-686F-45BC-824E-BF381CA82CA4}" srcOrd="2" destOrd="0" presId="urn:microsoft.com/office/officeart/2005/8/layout/vProcess5"/>
    <dgm:cxn modelId="{5A958359-498F-4A43-A066-FC4740AC9F0F}" type="presParOf" srcId="{8BC5DE5C-6328-4D13-A3D6-D21A59F2438F}" destId="{7DC436AD-8267-4C75-A9DC-909858C86C93}" srcOrd="3" destOrd="0" presId="urn:microsoft.com/office/officeart/2005/8/layout/vProcess5"/>
    <dgm:cxn modelId="{4361D5B1-1DDD-4EF9-809E-74DB92826CB7}" type="presParOf" srcId="{8BC5DE5C-6328-4D13-A3D6-D21A59F2438F}" destId="{5A479794-A68D-4A05-A0E4-08E2E0FED082}" srcOrd="4" destOrd="0" presId="urn:microsoft.com/office/officeart/2005/8/layout/vProcess5"/>
    <dgm:cxn modelId="{D14B18B9-5EA5-4FEA-B873-8AE4FB34CA2C}" type="presParOf" srcId="{8BC5DE5C-6328-4D13-A3D6-D21A59F2438F}" destId="{5CE8E053-99A3-436F-80FB-5CE20ABF9BF4}" srcOrd="5" destOrd="0" presId="urn:microsoft.com/office/officeart/2005/8/layout/vProcess5"/>
    <dgm:cxn modelId="{4E1F2C27-5FFE-4FD2-BA02-AF0FE345FA02}" type="presParOf" srcId="{8BC5DE5C-6328-4D13-A3D6-D21A59F2438F}" destId="{7C6F1887-3782-47CA-92EF-B68B20174D2B}" srcOrd="6" destOrd="0" presId="urn:microsoft.com/office/officeart/2005/8/layout/vProcess5"/>
    <dgm:cxn modelId="{8D3C95CC-587B-40D0-9658-7FA5FD309C35}" type="presParOf" srcId="{8BC5DE5C-6328-4D13-A3D6-D21A59F2438F}" destId="{843FEFA9-97BC-43C5-A8E1-B06941AF37D9}" srcOrd="7" destOrd="0" presId="urn:microsoft.com/office/officeart/2005/8/layout/vProcess5"/>
    <dgm:cxn modelId="{F56E43C6-26C2-41E9-A44C-F9E56D269BE4}" type="presParOf" srcId="{8BC5DE5C-6328-4D13-A3D6-D21A59F2438F}" destId="{1C9AD080-0A5C-4B95-9722-406D5788D20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E6FB6-34BB-4CDD-A8A3-8063B49A6613}">
      <dsp:nvSpPr>
        <dsp:cNvPr id="0" name=""/>
        <dsp:cNvSpPr/>
      </dsp:nvSpPr>
      <dsp:spPr>
        <a:xfrm>
          <a:off x="-198679" y="0"/>
          <a:ext cx="2649061" cy="734481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Дефицит – </a:t>
          </a:r>
          <a:r>
            <a:rPr lang="ru-RU" sz="1400" b="1" i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0,0</a:t>
          </a:r>
          <a:r>
            <a:rPr lang="ru-RU" sz="11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тыс. руб.</a:t>
          </a:r>
        </a:p>
      </dsp:txBody>
      <dsp:txXfrm>
        <a:off x="-177167" y="21512"/>
        <a:ext cx="1724228" cy="691457"/>
      </dsp:txXfrm>
    </dsp:sp>
    <dsp:sp modelId="{D90FA8BB-686F-45BC-824E-BF381CA82CA4}">
      <dsp:nvSpPr>
        <dsp:cNvPr id="0" name=""/>
        <dsp:cNvSpPr/>
      </dsp:nvSpPr>
      <dsp:spPr>
        <a:xfrm>
          <a:off x="0" y="864096"/>
          <a:ext cx="2649061" cy="720078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Доходы – </a:t>
          </a:r>
          <a:r>
            <a:rPr lang="ru-RU" sz="1400" b="1" i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50 581,1 </a:t>
          </a:r>
          <a:r>
            <a:rPr lang="ru-RU" sz="11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тыс. руб</a:t>
          </a:r>
          <a:r>
            <a:rPr lang="ru-RU" sz="10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21090" y="885186"/>
        <a:ext cx="1811479" cy="677898"/>
      </dsp:txXfrm>
    </dsp:sp>
    <dsp:sp modelId="{7DC436AD-8267-4C75-A9DC-909858C86C93}">
      <dsp:nvSpPr>
        <dsp:cNvPr id="0" name=""/>
        <dsp:cNvSpPr/>
      </dsp:nvSpPr>
      <dsp:spPr>
        <a:xfrm>
          <a:off x="198680" y="1713789"/>
          <a:ext cx="2649061" cy="734481"/>
        </a:xfrm>
        <a:prstGeom prst="roundRect">
          <a:avLst>
            <a:gd name="adj" fmla="val 10000"/>
          </a:avLst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Расходы – </a:t>
          </a:r>
          <a:r>
            <a:rPr lang="ru-RU" sz="1400" b="1" i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50 581,1 </a:t>
          </a:r>
          <a:r>
            <a:rPr lang="ru-RU" sz="11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тыс.  руб.</a:t>
          </a:r>
        </a:p>
      </dsp:txBody>
      <dsp:txXfrm>
        <a:off x="220192" y="1735301"/>
        <a:ext cx="1810635" cy="691457"/>
      </dsp:txXfrm>
    </dsp:sp>
    <dsp:sp modelId="{5A479794-A68D-4A05-A0E4-08E2E0FED082}">
      <dsp:nvSpPr>
        <dsp:cNvPr id="0" name=""/>
        <dsp:cNvSpPr/>
      </dsp:nvSpPr>
      <dsp:spPr>
        <a:xfrm>
          <a:off x="1774290" y="556981"/>
          <a:ext cx="477412" cy="47741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1881708" y="556981"/>
        <a:ext cx="262576" cy="359253"/>
      </dsp:txXfrm>
    </dsp:sp>
    <dsp:sp modelId="{5CE8E053-99A3-436F-80FB-5CE20ABF9BF4}">
      <dsp:nvSpPr>
        <dsp:cNvPr id="0" name=""/>
        <dsp:cNvSpPr/>
      </dsp:nvSpPr>
      <dsp:spPr>
        <a:xfrm>
          <a:off x="1972970" y="1408979"/>
          <a:ext cx="477412" cy="47741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769133"/>
            <a:satOff val="-2316"/>
            <a:lumOff val="-113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2080388" y="1408979"/>
        <a:ext cx="262576" cy="359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E6FB6-34BB-4CDD-A8A3-8063B49A6613}">
      <dsp:nvSpPr>
        <dsp:cNvPr id="0" name=""/>
        <dsp:cNvSpPr/>
      </dsp:nvSpPr>
      <dsp:spPr>
        <a:xfrm>
          <a:off x="-193311" y="0"/>
          <a:ext cx="2577490" cy="712878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Дефицит – </a:t>
          </a:r>
          <a:r>
            <a:rPr lang="ru-RU" sz="1400" b="1" i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0,0</a:t>
          </a:r>
          <a:r>
            <a:rPr lang="ru-RU" sz="11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тыс. руб.</a:t>
          </a:r>
        </a:p>
      </dsp:txBody>
      <dsp:txXfrm>
        <a:off x="-172432" y="20879"/>
        <a:ext cx="1679859" cy="671120"/>
      </dsp:txXfrm>
    </dsp:sp>
    <dsp:sp modelId="{D90FA8BB-686F-45BC-824E-BF381CA82CA4}">
      <dsp:nvSpPr>
        <dsp:cNvPr id="0" name=""/>
        <dsp:cNvSpPr/>
      </dsp:nvSpPr>
      <dsp:spPr>
        <a:xfrm>
          <a:off x="1" y="819958"/>
          <a:ext cx="2577490" cy="712878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Доходы – </a:t>
          </a:r>
          <a:r>
            <a:rPr lang="ru-RU" sz="1400" b="1" i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49 701,9 </a:t>
          </a:r>
          <a:r>
            <a:rPr lang="ru-RU" sz="11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тыс. руб.</a:t>
          </a:r>
        </a:p>
      </dsp:txBody>
      <dsp:txXfrm>
        <a:off x="20880" y="840837"/>
        <a:ext cx="1763164" cy="671120"/>
      </dsp:txXfrm>
    </dsp:sp>
    <dsp:sp modelId="{7DC436AD-8267-4C75-A9DC-909858C86C93}">
      <dsp:nvSpPr>
        <dsp:cNvPr id="0" name=""/>
        <dsp:cNvSpPr/>
      </dsp:nvSpPr>
      <dsp:spPr>
        <a:xfrm>
          <a:off x="193312" y="1663384"/>
          <a:ext cx="2577490" cy="712878"/>
        </a:xfrm>
        <a:prstGeom prst="roundRect">
          <a:avLst>
            <a:gd name="adj" fmla="val 10000"/>
          </a:avLst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Расходы – </a:t>
          </a:r>
          <a:r>
            <a:rPr lang="ru-RU" sz="1400" b="1" i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49 701,9 </a:t>
          </a:r>
          <a:r>
            <a:rPr lang="ru-RU" sz="11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тыс. руб.</a:t>
          </a:r>
        </a:p>
      </dsp:txBody>
      <dsp:txXfrm>
        <a:off x="214191" y="1684263"/>
        <a:ext cx="1763164" cy="671120"/>
      </dsp:txXfrm>
    </dsp:sp>
    <dsp:sp modelId="{5A479794-A68D-4A05-A0E4-08E2E0FED082}">
      <dsp:nvSpPr>
        <dsp:cNvPr id="0" name=""/>
        <dsp:cNvSpPr/>
      </dsp:nvSpPr>
      <dsp:spPr>
        <a:xfrm>
          <a:off x="1727496" y="540599"/>
          <a:ext cx="463371" cy="4633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1831754" y="540599"/>
        <a:ext cx="254855" cy="348687"/>
      </dsp:txXfrm>
    </dsp:sp>
    <dsp:sp modelId="{5CE8E053-99A3-436F-80FB-5CE20ABF9BF4}">
      <dsp:nvSpPr>
        <dsp:cNvPr id="0" name=""/>
        <dsp:cNvSpPr/>
      </dsp:nvSpPr>
      <dsp:spPr>
        <a:xfrm>
          <a:off x="1920808" y="1367539"/>
          <a:ext cx="463371" cy="4633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769133"/>
            <a:satOff val="-2316"/>
            <a:lumOff val="-113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2025066" y="1367539"/>
        <a:ext cx="254855" cy="3486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E6FB6-34BB-4CDD-A8A3-8063B49A6613}">
      <dsp:nvSpPr>
        <dsp:cNvPr id="0" name=""/>
        <dsp:cNvSpPr/>
      </dsp:nvSpPr>
      <dsp:spPr>
        <a:xfrm>
          <a:off x="-160212" y="0"/>
          <a:ext cx="2512977" cy="734481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Дефицит – 3 373</a:t>
          </a:r>
          <a:r>
            <a:rPr lang="ru-RU" sz="1400" b="1" i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,1</a:t>
          </a:r>
          <a:r>
            <a:rPr lang="ru-RU" sz="1100" b="1" i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тыс. руб.</a:t>
          </a:r>
        </a:p>
      </dsp:txBody>
      <dsp:txXfrm>
        <a:off x="-138700" y="21512"/>
        <a:ext cx="1638138" cy="691457"/>
      </dsp:txXfrm>
    </dsp:sp>
    <dsp:sp modelId="{D90FA8BB-686F-45BC-824E-BF381CA82CA4}">
      <dsp:nvSpPr>
        <dsp:cNvPr id="0" name=""/>
        <dsp:cNvSpPr/>
      </dsp:nvSpPr>
      <dsp:spPr>
        <a:xfrm>
          <a:off x="41162" y="856894"/>
          <a:ext cx="2509829" cy="734481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Доходы – </a:t>
          </a:r>
          <a:r>
            <a:rPr lang="ru-RU" sz="1400" b="1" i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52 037,5 </a:t>
          </a:r>
          <a:r>
            <a:rPr lang="ru-RU" sz="11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тыс. руб.</a:t>
          </a:r>
        </a:p>
      </dsp:txBody>
      <dsp:txXfrm>
        <a:off x="62674" y="878406"/>
        <a:ext cx="1716195" cy="691457"/>
      </dsp:txXfrm>
    </dsp:sp>
    <dsp:sp modelId="{7DC436AD-8267-4C75-A9DC-909858C86C93}">
      <dsp:nvSpPr>
        <dsp:cNvPr id="0" name=""/>
        <dsp:cNvSpPr/>
      </dsp:nvSpPr>
      <dsp:spPr>
        <a:xfrm>
          <a:off x="167528" y="1713789"/>
          <a:ext cx="2656699" cy="734481"/>
        </a:xfrm>
        <a:prstGeom prst="roundRect">
          <a:avLst>
            <a:gd name="adj" fmla="val 10000"/>
          </a:avLst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Расходы – </a:t>
          </a:r>
          <a:r>
            <a:rPr lang="ru-RU" sz="1400" b="1" i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55 410,6 </a:t>
          </a:r>
          <a:r>
            <a:rPr lang="ru-RU" sz="11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тыс.  руб.</a:t>
          </a:r>
        </a:p>
      </dsp:txBody>
      <dsp:txXfrm>
        <a:off x="189040" y="1735301"/>
        <a:ext cx="1819141" cy="691457"/>
      </dsp:txXfrm>
    </dsp:sp>
    <dsp:sp modelId="{5A479794-A68D-4A05-A0E4-08E2E0FED082}">
      <dsp:nvSpPr>
        <dsp:cNvPr id="0" name=""/>
        <dsp:cNvSpPr/>
      </dsp:nvSpPr>
      <dsp:spPr>
        <a:xfrm>
          <a:off x="1751069" y="556981"/>
          <a:ext cx="477412" cy="47741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1858487" y="556981"/>
        <a:ext cx="262576" cy="359253"/>
      </dsp:txXfrm>
    </dsp:sp>
    <dsp:sp modelId="{5CE8E053-99A3-436F-80FB-5CE20ABF9BF4}">
      <dsp:nvSpPr>
        <dsp:cNvPr id="0" name=""/>
        <dsp:cNvSpPr/>
      </dsp:nvSpPr>
      <dsp:spPr>
        <a:xfrm>
          <a:off x="1950870" y="1408979"/>
          <a:ext cx="477412" cy="47741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769133"/>
            <a:satOff val="-2316"/>
            <a:lumOff val="-113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2058288" y="1408979"/>
        <a:ext cx="262576" cy="359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BAE9FB0-9D85-A0D6-2EBB-A5429AAC99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9162EF-3E3E-746A-A163-4A61BDFC57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6FB4EED-9E0D-4134-B847-D584FBEF613A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BEDA1421-8B63-81F3-666C-12A5AE9056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2C3A4E2D-29AE-98E9-B05F-A6CC0656C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39601B-4E64-F91C-7818-B49FFD666D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D783A2-5031-6BAE-7C14-173596393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9E88642-6738-4F90-852A-80A34AD18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90F664ED-4DFF-0978-DFB5-D3A29EC305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F11B0CE4-B40F-6A1B-BD87-80F838DF62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011613A8-90C0-EC85-E424-54E978C944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4C1BCBA-8832-4D14-9C6F-3C444B5E1B0D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" name="Дата 29">
            <a:extLst>
              <a:ext uri="{FF2B5EF4-FFF2-40B4-BE49-F238E27FC236}">
                <a16:creationId xmlns:a16="http://schemas.microsoft.com/office/drawing/2014/main" id="{B02051B0-2850-2658-0693-B56BCB98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18">
            <a:extLst>
              <a:ext uri="{FF2B5EF4-FFF2-40B4-BE49-F238E27FC236}">
                <a16:creationId xmlns:a16="http://schemas.microsoft.com/office/drawing/2014/main" id="{D2E00847-6460-F643-14C2-7B91A120A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6">
            <a:extLst>
              <a:ext uri="{FF2B5EF4-FFF2-40B4-BE49-F238E27FC236}">
                <a16:creationId xmlns:a16="http://schemas.microsoft.com/office/drawing/2014/main" id="{6521519C-AFAB-2F88-904D-882EA2374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1C5EC6A-67D9-4D06-8A1C-62C0352C61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3195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3F4DCB8D-09EB-BCF3-A1F8-F94F95A2A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BF79D7E5-7AD5-8976-A7C5-D61DAD49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07CADDB5-2597-0250-92C7-8E957DD5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5CC1-D5CB-4199-9DF7-97F5526B02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008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66DDE948-0E7B-BAE9-6593-9E2738711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8457613A-67D6-B8BC-82D1-0695922B7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81B05C79-D673-68BB-ABA3-8F270ACF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84DBF-EE32-44C4-B099-F2FF6A9945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090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4E5EDDB-6017-4BA8-DEFB-A147CD7941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FAD382-73C8-777F-0B0A-AB95746B9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51B109-ADBA-3267-5532-1049D246E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30B9F-3DCA-49CA-9A29-271B7C8367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669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AB5F2A32-D78F-6B94-A4E1-951009EA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36A6F52F-E45F-F0CB-3350-3BD9197FA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0DC27270-CDA4-8E81-F03C-B2DE5403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DE673-CBCB-4EE5-9FD7-2A15B7F562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147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77F235-B554-1C32-FA5A-B235ABDC4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4D2975-A26D-4847-6F51-40AAA92E9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4A3DF8-1243-A72E-65BB-C718E8B5B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9926D5D9-3BCF-4689-9FF1-9D0D15D004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7715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id="{15ADF05D-7E87-7A5A-D7B6-D4553A9B2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id="{EFD1723D-E12A-EC44-FE4D-FDE106A6F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5BFCB0C8-33F5-1539-1798-A5F696214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B4189-CDB9-4590-8BAC-77A2258CED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587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>
            <a:extLst>
              <a:ext uri="{FF2B5EF4-FFF2-40B4-BE49-F238E27FC236}">
                <a16:creationId xmlns:a16="http://schemas.microsoft.com/office/drawing/2014/main" id="{38A41633-9A98-1BBB-D050-D95C6C45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>
            <a:extLst>
              <a:ext uri="{FF2B5EF4-FFF2-40B4-BE49-F238E27FC236}">
                <a16:creationId xmlns:a16="http://schemas.microsoft.com/office/drawing/2014/main" id="{8877D553-042B-BD91-90BD-D0B1A5AE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id="{BC008C3C-BDE5-A773-7C0D-37E848E6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E2D3-4224-41CD-9F7F-40559CA9DD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13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>
            <a:extLst>
              <a:ext uri="{FF2B5EF4-FFF2-40B4-BE49-F238E27FC236}">
                <a16:creationId xmlns:a16="http://schemas.microsoft.com/office/drawing/2014/main" id="{56E6681C-D067-0D60-0B8A-999F7E6C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>
            <a:extLst>
              <a:ext uri="{FF2B5EF4-FFF2-40B4-BE49-F238E27FC236}">
                <a16:creationId xmlns:a16="http://schemas.microsoft.com/office/drawing/2014/main" id="{39B6224D-9B6A-7EE4-C80A-B237B0BA7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>
            <a:extLst>
              <a:ext uri="{FF2B5EF4-FFF2-40B4-BE49-F238E27FC236}">
                <a16:creationId xmlns:a16="http://schemas.microsoft.com/office/drawing/2014/main" id="{85181262-5143-6186-69F2-888020E6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00CA7-0F73-48CD-9BBB-639B4395A9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801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>
            <a:extLst>
              <a:ext uri="{FF2B5EF4-FFF2-40B4-BE49-F238E27FC236}">
                <a16:creationId xmlns:a16="http://schemas.microsoft.com/office/drawing/2014/main" id="{30BE0285-9BAB-F605-2316-ED6DB7194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>
            <a:extLst>
              <a:ext uri="{FF2B5EF4-FFF2-40B4-BE49-F238E27FC236}">
                <a16:creationId xmlns:a16="http://schemas.microsoft.com/office/drawing/2014/main" id="{4514394D-EEF2-DCE5-6074-DE0871264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>
            <a:extLst>
              <a:ext uri="{FF2B5EF4-FFF2-40B4-BE49-F238E27FC236}">
                <a16:creationId xmlns:a16="http://schemas.microsoft.com/office/drawing/2014/main" id="{F994206B-6DD9-28D8-5D16-9BDD40556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61397-6660-479D-A968-472E89074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479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id="{28264540-491F-8EB4-A53A-02B1454C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id="{110697A1-C68D-BB38-B585-7268C0AD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9DB0E0A8-44D2-CCFD-F8C8-B959840A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2CB08-5FF7-473A-B28C-2B67201D47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533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>
            <a:extLst>
              <a:ext uri="{FF2B5EF4-FFF2-40B4-BE49-F238E27FC236}">
                <a16:creationId xmlns:a16="http://schemas.microsoft.com/office/drawing/2014/main" id="{9C29EAB8-04C3-1433-B1AF-5F5DF65610A7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EC67540C-8084-F4E8-86B6-AB7026993858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олилиния 15">
            <a:extLst>
              <a:ext uri="{FF2B5EF4-FFF2-40B4-BE49-F238E27FC236}">
                <a16:creationId xmlns:a16="http://schemas.microsoft.com/office/drawing/2014/main" id="{02774370-2234-E449-678F-9D95E02575D9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>
            <a:extLst>
              <a:ext uri="{FF2B5EF4-FFF2-40B4-BE49-F238E27FC236}">
                <a16:creationId xmlns:a16="http://schemas.microsoft.com/office/drawing/2014/main" id="{B7ADA93B-9209-C701-A36D-20101E51898B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>
            <a:extLst>
              <a:ext uri="{FF2B5EF4-FFF2-40B4-BE49-F238E27FC236}">
                <a16:creationId xmlns:a16="http://schemas.microsoft.com/office/drawing/2014/main" id="{32A472D1-8BE1-DB5A-DDBD-12AF08863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>
            <a:extLst>
              <a:ext uri="{FF2B5EF4-FFF2-40B4-BE49-F238E27FC236}">
                <a16:creationId xmlns:a16="http://schemas.microsoft.com/office/drawing/2014/main" id="{684A52C2-E9D4-4340-BB4E-DB44215A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>
            <a:extLst>
              <a:ext uri="{FF2B5EF4-FFF2-40B4-BE49-F238E27FC236}">
                <a16:creationId xmlns:a16="http://schemas.microsoft.com/office/drawing/2014/main" id="{F8152977-4723-70CD-A54D-76122D40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C1D07-ACF3-4D16-B37B-7A28D7A79C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37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A4230CAB-01DD-44AB-5DBA-7E093B5952AA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BBB5886C-0317-36EB-A66C-5ADD95FA454C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>
            <a:extLst>
              <a:ext uri="{FF2B5EF4-FFF2-40B4-BE49-F238E27FC236}">
                <a16:creationId xmlns:a16="http://schemas.microsoft.com/office/drawing/2014/main" id="{D3F52112-B523-0B20-4A14-55FC436B3CB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9" name="Текст 29">
            <a:extLst>
              <a:ext uri="{FF2B5EF4-FFF2-40B4-BE49-F238E27FC236}">
                <a16:creationId xmlns:a16="http://schemas.microsoft.com/office/drawing/2014/main" id="{A21DFFC3-818E-0533-BC66-BCC9E8D831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D662A368-3F04-4BA8-3188-6987A2526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id="{FE973FBA-F417-A9A4-EDD9-96CA43FFB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8EFDC95E-75B5-D48D-7920-431D994F5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8C7A048D-FB37-4096-8CA4-3837AFF96B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33" name="Группа 1">
            <a:extLst>
              <a:ext uri="{FF2B5EF4-FFF2-40B4-BE49-F238E27FC236}">
                <a16:creationId xmlns:a16="http://schemas.microsoft.com/office/drawing/2014/main" id="{9D28437F-A905-FFDA-2BEB-CFD86D89C05A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7AE009A3-1A91-A93E-0848-9B961896DD3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1D6C52B9-5AD2-B0AF-5480-F13A29D8CCA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79" r:id="rId2"/>
    <p:sldLayoutId id="2147484188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9" r:id="rId9"/>
    <p:sldLayoutId id="2147484185" r:id="rId10"/>
    <p:sldLayoutId id="2147484186" r:id="rId11"/>
    <p:sldLayoutId id="214748419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F6D3CF8-A90C-3BA1-6033-09D9F4FA7B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529" y="404664"/>
            <a:ext cx="8568952" cy="752431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i="1" dirty="0">
                <a:solidFill>
                  <a:srgbClr val="FFFFFF"/>
                </a:solidFill>
                <a:effectLst/>
                <a:latin typeface="Tahoma" pitchFamily="34" charset="0"/>
                <a:cs typeface="Times New Roman" pitchFamily="18" charset="0"/>
              </a:rPr>
              <a:t>Бюджет для граждан </a:t>
            </a:r>
            <a:endParaRPr lang="ru-RU" sz="4800" i="1" dirty="0"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0ECE88F-699F-4354-876D-E88F3C742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6963" y="944563"/>
            <a:ext cx="4968875" cy="2989262"/>
          </a:xfrm>
        </p:spPr>
        <p:txBody>
          <a:bodyPr anchor="ctr"/>
          <a:lstStyle/>
          <a:p>
            <a:pPr marR="0" algn="ctr" eaLnBrk="1" hangingPunct="1">
              <a:lnSpc>
                <a:spcPct val="90000"/>
              </a:lnSpc>
            </a:pPr>
            <a:r>
              <a:rPr lang="ru-RU" altLang="ru-RU" sz="4000" b="1" i="1" dirty="0">
                <a:latin typeface="Times New Roman" panose="02020603050405020304" pitchFamily="18" charset="0"/>
              </a:rPr>
              <a:t>Городское</a:t>
            </a:r>
            <a:r>
              <a:rPr lang="ru-RU" altLang="ru-RU" sz="3200" b="1" i="1" dirty="0">
                <a:latin typeface="Times New Roman" panose="02020603050405020304" pitchFamily="18" charset="0"/>
              </a:rPr>
              <a:t> </a:t>
            </a:r>
          </a:p>
          <a:p>
            <a:pPr marR="0" algn="ctr" eaLnBrk="1" hangingPunct="1">
              <a:lnSpc>
                <a:spcPct val="90000"/>
              </a:lnSpc>
            </a:pPr>
            <a:r>
              <a:rPr lang="ru-RU" altLang="ru-RU" sz="4000" b="1" i="1" dirty="0">
                <a:latin typeface="Times New Roman" panose="02020603050405020304" pitchFamily="18" charset="0"/>
              </a:rPr>
              <a:t>поселение</a:t>
            </a:r>
            <a:r>
              <a:rPr lang="ru-RU" altLang="ru-RU" sz="3200" b="1" i="1" dirty="0">
                <a:latin typeface="Times New Roman" panose="02020603050405020304" pitchFamily="18" charset="0"/>
              </a:rPr>
              <a:t> </a:t>
            </a:r>
          </a:p>
          <a:p>
            <a:pPr marR="0" algn="ctr" eaLnBrk="1" hangingPunct="1">
              <a:lnSpc>
                <a:spcPct val="90000"/>
              </a:lnSpc>
            </a:pPr>
            <a:r>
              <a:rPr lang="ru-RU" altLang="ru-RU" sz="4000" b="1" i="1" dirty="0">
                <a:latin typeface="Times New Roman" panose="02020603050405020304" pitchFamily="18" charset="0"/>
              </a:rPr>
              <a:t>Октябрьское </a:t>
            </a:r>
            <a:endParaRPr lang="ru-RU" altLang="ru-RU" sz="2400" b="1" i="1" dirty="0">
              <a:latin typeface="Times New Roman" panose="02020603050405020304" pitchFamily="18" charset="0"/>
            </a:endParaRPr>
          </a:p>
          <a:p>
            <a:pPr marR="0" eaLnBrk="1" hangingPunct="1">
              <a:lnSpc>
                <a:spcPct val="90000"/>
              </a:lnSpc>
            </a:pPr>
            <a:endParaRPr lang="ru-RU" altLang="ru-RU" sz="2400" b="1" i="1" dirty="0">
              <a:latin typeface="Times New Roman" panose="02020603050405020304" pitchFamily="18" charset="0"/>
            </a:endParaRPr>
          </a:p>
          <a:p>
            <a:pPr marR="0" eaLnBrk="1" hangingPunct="1">
              <a:lnSpc>
                <a:spcPct val="90000"/>
              </a:lnSpc>
            </a:pPr>
            <a:endParaRPr lang="ru-RU" altLang="ru-RU" sz="2400" dirty="0">
              <a:latin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7F433DD-C5ED-FC28-19FF-6EE7AE1E0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429705"/>
            <a:ext cx="7847433" cy="116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defRPr/>
            </a:pPr>
            <a:r>
              <a:rPr lang="ru-RU" sz="1600" dirty="0">
                <a:ln w="0"/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    </a:t>
            </a:r>
            <a:r>
              <a:rPr lang="ru-RU" dirty="0">
                <a:ln w="0"/>
                <a:solidFill>
                  <a:srgbClr val="082C5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Совета депутатов городского поселения Октябрьское от 13 февраля 2024  № 30  «О внесении изменений в решение Совета депутатов городского поселения Октябрьское от 20 декабрь 2023 № 16 «О Бюджете муниципального образования городское поселение Октябрьское на 2024 и на плановый период 2025-2026 годов»»</a:t>
            </a:r>
            <a:endParaRPr lang="ru-RU" dirty="0">
              <a:ln w="0"/>
              <a:solidFill>
                <a:srgbClr val="082C54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6" descr="F:\Ане\ГЕРБ Окт.png">
            <a:extLst>
              <a:ext uri="{FF2B5EF4-FFF2-40B4-BE49-F238E27FC236}">
                <a16:creationId xmlns:a16="http://schemas.microsoft.com/office/drawing/2014/main" id="{6A59EDB6-280F-66A0-7EE4-BDEF687D8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765175"/>
            <a:ext cx="238988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homeinsurance.png">
            <a:extLst>
              <a:ext uri="{FF2B5EF4-FFF2-40B4-BE49-F238E27FC236}">
                <a16:creationId xmlns:a16="http://schemas.microsoft.com/office/drawing/2014/main" id="{52F149FA-B8CA-9666-5E6A-1C29DA0DA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2997200"/>
            <a:ext cx="42529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4ADB196-14FF-2D60-9C9B-6F68FAF17B7A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692150"/>
            <a:ext cx="8640763" cy="57610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dist" eaLnBrk="1" hangingPunct="1">
              <a:lnSpc>
                <a:spcPct val="150000"/>
              </a:lnSpc>
              <a:defRPr/>
            </a:pP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dist" eaLnBrk="1" hangingPunct="1">
              <a:lnSpc>
                <a:spcPct val="150000"/>
              </a:lnSpc>
              <a:defRPr/>
            </a:pPr>
            <a:r>
              <a:rPr lang="ru-RU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В целях повышения эффективности и результативности бюджетных расходов администрация поселения принимает участие в реализации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муниципальной программы.	 	Отличие муниципальных программ от целевых заключается в том, что целевые программы направлены на решение конкретных возникающих </a:t>
            </a:r>
          </a:p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проблем, а муниципальные программы являются более </a:t>
            </a:r>
          </a:p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крупными и долгосрочным, направлены на развитие </a:t>
            </a:r>
          </a:p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конкретной социально-экономической сферы, </a:t>
            </a:r>
          </a:p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включают меры муниципального и правового </a:t>
            </a:r>
          </a:p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регулирования. 	</a:t>
            </a:r>
          </a:p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Составление бюджета в программном </a:t>
            </a:r>
          </a:p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варианте позволяет контролировать достижение </a:t>
            </a:r>
          </a:p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целей и задач региональной политики в целом </a:t>
            </a:r>
          </a:p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сферам деятельности.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7">
            <a:extLst>
              <a:ext uri="{FF2B5EF4-FFF2-40B4-BE49-F238E27FC236}">
                <a16:creationId xmlns:a16="http://schemas.microsoft.com/office/drawing/2014/main" id="{4FC5FB4A-774E-A2FE-D80F-870A250B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0429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hangingPunct="1"/>
            <a:r>
              <a:rPr lang="ru-RU" alt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транспортной инфраструктуры городского поселения Октябрьское"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3ADD3C7A-E993-645E-21C8-FFB9D96DCBD5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323850" y="3573463"/>
            <a:ext cx="8388350" cy="2735262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>
                <a:latin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4" descr="Машины и технологии для летнего содержания городских дорог и улиц –  Основные средства">
            <a:extLst>
              <a:ext uri="{FF2B5EF4-FFF2-40B4-BE49-F238E27FC236}">
                <a16:creationId xmlns:a16="http://schemas.microsoft.com/office/drawing/2014/main" id="{540802A0-0CF4-4D9E-B396-DEB89FB60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151871"/>
            <a:ext cx="2747644" cy="248370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1269" name="Text Box 176">
            <a:extLst>
              <a:ext uri="{FF2B5EF4-FFF2-40B4-BE49-F238E27FC236}">
                <a16:creationId xmlns:a16="http://schemas.microsoft.com/office/drawing/2014/main" id="{CD2E10D2-A299-D318-070C-56B20536D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719513"/>
            <a:ext cx="8352159" cy="461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defRPr/>
            </a:pPr>
            <a:r>
              <a:rPr lang="ru-RU" altLang="ru-RU" b="1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altLang="ru-RU" sz="2400" b="1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b="1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достижение цели проекта в 2024 году </a:t>
            </a:r>
            <a:endParaRPr lang="en-US" altLang="ru-RU" b="1" u="sng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 Box 176">
            <a:extLst>
              <a:ext uri="{FF2B5EF4-FFF2-40B4-BE49-F238E27FC236}">
                <a16:creationId xmlns:a16="http://schemas.microsoft.com/office/drawing/2014/main" id="{1F8192D5-4451-94FC-E10B-51D8021D9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061" y="1810740"/>
            <a:ext cx="834241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defRPr/>
            </a:pPr>
            <a:r>
              <a:rPr lang="ru-RU" altLang="ru-RU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 повышение благоустройства, качества и технического состояния дорог до уровня соответствующего нормативным требованиям, обеспечение безопасности дорожного движения на дорогах и улицах поселения</a:t>
            </a:r>
            <a:endParaRPr lang="en-US" altLang="ru-RU" sz="1600" b="1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ingekerbter Richtungspfeil 14">
            <a:extLst>
              <a:ext uri="{FF2B5EF4-FFF2-40B4-BE49-F238E27FC236}">
                <a16:creationId xmlns:a16="http://schemas.microsoft.com/office/drawing/2014/main" id="{19CCB948-9B52-3518-8F99-934A07B399B4}"/>
              </a:ext>
            </a:extLst>
          </p:cNvPr>
          <p:cNvSpPr/>
          <p:nvPr/>
        </p:nvSpPr>
        <p:spPr bwMode="gray">
          <a:xfrm>
            <a:off x="2700338" y="4330700"/>
            <a:ext cx="6151562" cy="596900"/>
          </a:xfrm>
          <a:prstGeom prst="chevron">
            <a:avLst>
              <a:gd name="adj" fmla="val 25230"/>
            </a:avLst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285750" indent="-285750">
              <a:defRPr/>
            </a:pPr>
            <a:r>
              <a:rPr lang="ru-RU" sz="1400" b="1" i="1" noProof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Капитальный ремонт и ремонт автомобильных дорог     </a:t>
            </a:r>
          </a:p>
          <a:p>
            <a:pPr marL="285750" indent="-285750">
              <a:defRPr/>
            </a:pPr>
            <a:r>
              <a:rPr lang="ru-RU" sz="1400" b="1" i="1" noProof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общего пользования местного значения</a:t>
            </a:r>
            <a:r>
              <a:rPr lang="ru-RU" sz="1400" b="1" noProof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000" b="1" noProof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7 070,7</a:t>
            </a:r>
            <a:r>
              <a:rPr lang="ru-RU" sz="1400" b="1" noProof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noProof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r>
              <a:rPr lang="ru-RU" sz="1400" b="1" noProof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en-US" sz="14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ingekerbter Richtungspfeil 14">
            <a:extLst>
              <a:ext uri="{FF2B5EF4-FFF2-40B4-BE49-F238E27FC236}">
                <a16:creationId xmlns:a16="http://schemas.microsoft.com/office/drawing/2014/main" id="{701998C9-39C7-E248-8454-F53AA0FA114F}"/>
              </a:ext>
            </a:extLst>
          </p:cNvPr>
          <p:cNvSpPr/>
          <p:nvPr/>
        </p:nvSpPr>
        <p:spPr bwMode="gray">
          <a:xfrm>
            <a:off x="2700338" y="5076825"/>
            <a:ext cx="6151562" cy="596900"/>
          </a:xfrm>
          <a:prstGeom prst="chevron">
            <a:avLst>
              <a:gd name="adj" fmla="val 25230"/>
            </a:avLst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285750" indent="-285750">
              <a:defRPr/>
            </a:pPr>
            <a:r>
              <a:rPr lang="ru-RU" sz="1400" b="1" i="1" noProof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Содержание автомобильных дорог                                        </a:t>
            </a:r>
            <a:r>
              <a:rPr lang="ru-RU" sz="2000" b="1" i="1" noProof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6 624,3</a:t>
            </a:r>
            <a:r>
              <a:rPr lang="ru-RU" sz="2000" b="1" noProof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noProof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en-US" sz="20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Eingekerbter Richtungspfeil 14">
            <a:extLst>
              <a:ext uri="{FF2B5EF4-FFF2-40B4-BE49-F238E27FC236}">
                <a16:creationId xmlns:a16="http://schemas.microsoft.com/office/drawing/2014/main" id="{613C2382-14D6-53FC-64CE-6B9C0BDCD77F}"/>
              </a:ext>
            </a:extLst>
          </p:cNvPr>
          <p:cNvSpPr/>
          <p:nvPr/>
        </p:nvSpPr>
        <p:spPr bwMode="gray">
          <a:xfrm>
            <a:off x="2700338" y="5822950"/>
            <a:ext cx="6151562" cy="596900"/>
          </a:xfrm>
          <a:prstGeom prst="chevron">
            <a:avLst>
              <a:gd name="adj" fmla="val 25230"/>
            </a:avLst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285750" indent="-285750">
              <a:defRPr/>
            </a:pPr>
            <a:r>
              <a:rPr lang="ru-RU" sz="1400" b="1" i="1" noProof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Обустройство автомобильных дорог                                      </a:t>
            </a:r>
            <a:r>
              <a:rPr lang="ru-RU" sz="2000" b="1" i="1" noProof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2000" b="1" noProof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1000" b="1" noProof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en-US" sz="20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C730F0E-79EA-8069-7977-AA91B7A60F8C}"/>
              </a:ext>
            </a:extLst>
          </p:cNvPr>
          <p:cNvGrpSpPr/>
          <p:nvPr/>
        </p:nvGrpSpPr>
        <p:grpSpPr>
          <a:xfrm>
            <a:off x="6933352" y="2961832"/>
            <a:ext cx="1871886" cy="539206"/>
            <a:chOff x="7098221" y="0"/>
            <a:chExt cx="2532053" cy="4878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3E069E9-5A69-B5CD-EEC6-704D869DDEC3}"/>
                </a:ext>
              </a:extLst>
            </p:cNvPr>
            <p:cNvSpPr/>
            <p:nvPr/>
          </p:nvSpPr>
          <p:spPr>
            <a:xfrm>
              <a:off x="7098221" y="0"/>
              <a:ext cx="2532053" cy="48789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FC000">
                    <a:hueOff val="9800891"/>
                    <a:satOff val="-40777"/>
                    <a:lumOff val="9608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FFC000">
                    <a:hueOff val="9800891"/>
                    <a:satOff val="-40777"/>
                    <a:lumOff val="9608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FFC000">
                    <a:hueOff val="9800891"/>
                    <a:satOff val="-40777"/>
                    <a:lumOff val="9608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p3d prstMaterial="plastic">
              <a:bevelT w="127000" h="25400" prst="relaxedInset"/>
            </a:sp3d>
          </p:spPr>
        </p:sp>
        <p:sp>
          <p:nvSpPr>
            <p:cNvPr id="11" name="Прямоугольник: скругленные углы 4">
              <a:extLst>
                <a:ext uri="{FF2B5EF4-FFF2-40B4-BE49-F238E27FC236}">
                  <a16:creationId xmlns:a16="http://schemas.microsoft.com/office/drawing/2014/main" id="{E37809F9-BF21-0178-5B68-1699CBE7D1B4}"/>
                </a:ext>
              </a:extLst>
            </p:cNvPr>
            <p:cNvSpPr txBox="1"/>
            <p:nvPr/>
          </p:nvSpPr>
          <p:spPr>
            <a:xfrm>
              <a:off x="7112511" y="14290"/>
              <a:ext cx="2503473" cy="4593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41910" tIns="41910" rIns="41910" bIns="41910" spcCol="1270" anchor="ctr"/>
            <a:lstStyle/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2026г</a:t>
              </a:r>
            </a:p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10 341,6 </a:t>
              </a:r>
              <a:r>
                <a:rPr lang="ru-RU" sz="1200" dirty="0" err="1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</a:t>
              </a:r>
              <a:r>
                <a:rPr lang="ru-RU" sz="120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32B4C043-6199-F094-B7E3-02A034E2E35E}"/>
              </a:ext>
            </a:extLst>
          </p:cNvPr>
          <p:cNvGrpSpPr/>
          <p:nvPr/>
        </p:nvGrpSpPr>
        <p:grpSpPr>
          <a:xfrm>
            <a:off x="3707904" y="2964578"/>
            <a:ext cx="1871887" cy="539206"/>
            <a:chOff x="7098221" y="0"/>
            <a:chExt cx="2532053" cy="4878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29B5D35C-BDF4-59A3-3DEC-2995207E41F5}"/>
                </a:ext>
              </a:extLst>
            </p:cNvPr>
            <p:cNvSpPr/>
            <p:nvPr/>
          </p:nvSpPr>
          <p:spPr>
            <a:xfrm>
              <a:off x="7098221" y="0"/>
              <a:ext cx="2532053" cy="48789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FC000">
                    <a:hueOff val="9800891"/>
                    <a:satOff val="-40777"/>
                    <a:lumOff val="9608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FFC000">
                    <a:hueOff val="9800891"/>
                    <a:satOff val="-40777"/>
                    <a:lumOff val="9608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FFC000">
                    <a:hueOff val="9800891"/>
                    <a:satOff val="-40777"/>
                    <a:lumOff val="9608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p3d prstMaterial="plastic">
              <a:bevelT w="127000" h="25400" prst="relaxedInset"/>
            </a:sp3d>
          </p:spPr>
        </p:sp>
        <p:sp>
          <p:nvSpPr>
            <p:cNvPr id="20" name="Прямоугольник: скругленные углы 4">
              <a:extLst>
                <a:ext uri="{FF2B5EF4-FFF2-40B4-BE49-F238E27FC236}">
                  <a16:creationId xmlns:a16="http://schemas.microsoft.com/office/drawing/2014/main" id="{17E4B5E7-7CB1-29C0-190B-2B208359A66D}"/>
                </a:ext>
              </a:extLst>
            </p:cNvPr>
            <p:cNvSpPr txBox="1"/>
            <p:nvPr/>
          </p:nvSpPr>
          <p:spPr>
            <a:xfrm>
              <a:off x="7112511" y="14290"/>
              <a:ext cx="2503473" cy="4593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41910" tIns="41910" rIns="41910" bIns="41910" spcCol="1270" anchor="ctr"/>
            <a:lstStyle/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2025г</a:t>
              </a:r>
            </a:p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10 336,6 </a:t>
              </a:r>
              <a:r>
                <a:rPr lang="ru-RU" sz="120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тыс.руб.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3A23068-6B25-AA30-9140-2D1D705AADBD}"/>
              </a:ext>
            </a:extLst>
          </p:cNvPr>
          <p:cNvGrpSpPr/>
          <p:nvPr/>
        </p:nvGrpSpPr>
        <p:grpSpPr>
          <a:xfrm>
            <a:off x="468312" y="2964578"/>
            <a:ext cx="1943448" cy="539206"/>
            <a:chOff x="7098221" y="0"/>
            <a:chExt cx="2640254" cy="4878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14E2DDF9-195A-9F69-2257-7831BFBFDC1B}"/>
                </a:ext>
              </a:extLst>
            </p:cNvPr>
            <p:cNvSpPr/>
            <p:nvPr/>
          </p:nvSpPr>
          <p:spPr>
            <a:xfrm>
              <a:off x="7098221" y="0"/>
              <a:ext cx="2532053" cy="48789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FC000">
                    <a:hueOff val="9800891"/>
                    <a:satOff val="-40777"/>
                    <a:lumOff val="9608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FFC000">
                    <a:hueOff val="9800891"/>
                    <a:satOff val="-40777"/>
                    <a:lumOff val="9608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FFC000">
                    <a:hueOff val="9800891"/>
                    <a:satOff val="-40777"/>
                    <a:lumOff val="9608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p3d prstMaterial="plastic">
              <a:bevelT w="127000" h="25400" prst="relaxedInset"/>
            </a:sp3d>
          </p:spPr>
        </p:sp>
        <p:sp>
          <p:nvSpPr>
            <p:cNvPr id="23" name="Прямоугольник: скругленные углы 4">
              <a:extLst>
                <a:ext uri="{FF2B5EF4-FFF2-40B4-BE49-F238E27FC236}">
                  <a16:creationId xmlns:a16="http://schemas.microsoft.com/office/drawing/2014/main" id="{AEED4A93-FDBB-5FAE-1957-7200820BE120}"/>
                </a:ext>
              </a:extLst>
            </p:cNvPr>
            <p:cNvSpPr txBox="1"/>
            <p:nvPr/>
          </p:nvSpPr>
          <p:spPr>
            <a:xfrm>
              <a:off x="7112513" y="14290"/>
              <a:ext cx="2625962" cy="4593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41910" tIns="41910" rIns="41910" bIns="41910" spcCol="1270" anchor="ctr"/>
            <a:lstStyle/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2024г</a:t>
              </a:r>
            </a:p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13 995,0 </a:t>
              </a:r>
              <a:r>
                <a:rPr lang="ru-RU" sz="120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</a:t>
              </a:r>
              <a:r>
                <a:rPr lang="ru-RU" sz="110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94C4A43-0243-8A2E-27B5-7A6AB472B8D2}"/>
              </a:ext>
            </a:extLst>
          </p:cNvPr>
          <p:cNvGrpSpPr/>
          <p:nvPr/>
        </p:nvGrpSpPr>
        <p:grpSpPr>
          <a:xfrm>
            <a:off x="5995630" y="3011817"/>
            <a:ext cx="536795" cy="487892"/>
            <a:chOff x="6338605" y="0"/>
            <a:chExt cx="536795" cy="4878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Стрелка: вправо 24">
              <a:extLst>
                <a:ext uri="{FF2B5EF4-FFF2-40B4-BE49-F238E27FC236}">
                  <a16:creationId xmlns:a16="http://schemas.microsoft.com/office/drawing/2014/main" id="{966F1168-FF83-554A-0FFA-A8CBE8E8AE55}"/>
                </a:ext>
              </a:extLst>
            </p:cNvPr>
            <p:cNvSpPr/>
            <p:nvPr/>
          </p:nvSpPr>
          <p:spPr>
            <a:xfrm>
              <a:off x="6338605" y="0"/>
              <a:ext cx="536795" cy="487892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2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трелка: вправо 4">
              <a:extLst>
                <a:ext uri="{FF2B5EF4-FFF2-40B4-BE49-F238E27FC236}">
                  <a16:creationId xmlns:a16="http://schemas.microsoft.com/office/drawing/2014/main" id="{DAB98691-2977-F5C6-95BD-4992208F94A2}"/>
                </a:ext>
              </a:extLst>
            </p:cNvPr>
            <p:cNvSpPr txBox="1"/>
            <p:nvPr/>
          </p:nvSpPr>
          <p:spPr>
            <a:xfrm>
              <a:off x="6338605" y="97578"/>
              <a:ext cx="390427" cy="292736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1B5869C-205F-EC8A-6ECE-00AF2F365D1D}"/>
              </a:ext>
            </a:extLst>
          </p:cNvPr>
          <p:cNvGrpSpPr/>
          <p:nvPr/>
        </p:nvGrpSpPr>
        <p:grpSpPr>
          <a:xfrm>
            <a:off x="2747954" y="3010511"/>
            <a:ext cx="536795" cy="487892"/>
            <a:chOff x="6338605" y="0"/>
            <a:chExt cx="536795" cy="4878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Стрелка: вправо 27">
              <a:extLst>
                <a:ext uri="{FF2B5EF4-FFF2-40B4-BE49-F238E27FC236}">
                  <a16:creationId xmlns:a16="http://schemas.microsoft.com/office/drawing/2014/main" id="{F4D6C213-83E6-FE03-7B7A-5B0A21119A06}"/>
                </a:ext>
              </a:extLst>
            </p:cNvPr>
            <p:cNvSpPr/>
            <p:nvPr/>
          </p:nvSpPr>
          <p:spPr>
            <a:xfrm>
              <a:off x="6338605" y="0"/>
              <a:ext cx="536795" cy="487892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2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трелка: вправо 4">
              <a:extLst>
                <a:ext uri="{FF2B5EF4-FFF2-40B4-BE49-F238E27FC236}">
                  <a16:creationId xmlns:a16="http://schemas.microsoft.com/office/drawing/2014/main" id="{9A296351-5559-A67E-02FB-2DE3256AA614}"/>
                </a:ext>
              </a:extLst>
            </p:cNvPr>
            <p:cNvSpPr txBox="1"/>
            <p:nvPr/>
          </p:nvSpPr>
          <p:spPr>
            <a:xfrm>
              <a:off x="6338605" y="97578"/>
              <a:ext cx="390427" cy="292736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/>
            </a:p>
          </p:txBody>
        </p:sp>
      </p:grp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9258706-4453-5A1C-4984-B4A6860A6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846811"/>
              </p:ext>
            </p:extLst>
          </p:nvPr>
        </p:nvGraphicFramePr>
        <p:xfrm>
          <a:off x="107505" y="1988840"/>
          <a:ext cx="8928993" cy="486916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57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0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92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  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Субвенции, субсидии и иные межбюджетные трансферты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Октябрьского района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муниципальными финансами в муниципальном образовании Октябрьский район 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4 302,0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700,5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3 601,5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муниципальной собственностью в муниципальном образовании Октябрьский район 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319,0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319,0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Современная транспортная система в муниципальном образовании Октябрьский район 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1 849,5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1 849,5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жилищно-коммунального хозяйства в муниципальном образовании Октябрьский район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1 047,3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1 047,3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49396"/>
                  </a:ext>
                </a:extLst>
              </a:tr>
              <a:tr h="7205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поселком городского типа Октябрьское функций административного центра муниципального образовании Октябрьский район 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5 500,0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5 500,0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Пространственное развитие и формирование комфортной городской среды в  муниципального образовании Октябрьский район 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375,0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375,0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13 392,8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700,5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12 692,3</a:t>
                      </a:r>
                    </a:p>
                  </a:txBody>
                  <a:tcPr marL="31235" marR="31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478" name="Rectangle 1">
            <a:extLst>
              <a:ext uri="{FF2B5EF4-FFF2-40B4-BE49-F238E27FC236}">
                <a16:creationId xmlns:a16="http://schemas.microsoft.com/office/drawing/2014/main" id="{3FB3322E-212A-98AB-6E14-9F653B778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96913"/>
            <a:ext cx="8353425" cy="14779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расходных обязательств, осуществляемых за счет субвенции ,субсидии, иных межбюджетных трансфертов из федерального бюджета,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Ханты – Мансийского автономного округа – Югры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бюджета Октябрьского района на 2024 год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5333F-4A13-8EEF-9DB9-672EFB60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60040"/>
          </a:xfr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межбюджетных трансфертов, предоставляемых бюджету Октябрьского района на осуществление части полномочий по решению вопросов местного значения на 2024 год </a:t>
            </a:r>
            <a:endParaRPr lang="ru-RU" dirty="0"/>
          </a:p>
        </p:txBody>
      </p:sp>
      <p:sp>
        <p:nvSpPr>
          <p:cNvPr id="4" name="Eingekerbter Richtungspfeil 14">
            <a:extLst>
              <a:ext uri="{FF2B5EF4-FFF2-40B4-BE49-F238E27FC236}">
                <a16:creationId xmlns:a16="http://schemas.microsoft.com/office/drawing/2014/main" id="{26AD020E-0E06-E4D6-56D2-EFD1A1605780}"/>
              </a:ext>
            </a:extLst>
          </p:cNvPr>
          <p:cNvSpPr/>
          <p:nvPr/>
        </p:nvSpPr>
        <p:spPr bwMode="gray">
          <a:xfrm>
            <a:off x="179512" y="1208144"/>
            <a:ext cx="6984776" cy="708688"/>
          </a:xfrm>
          <a:prstGeom prst="chevron">
            <a:avLst>
              <a:gd name="adj" fmla="val 25230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285750" indent="-285750">
              <a:defRPr/>
            </a:pPr>
            <a:r>
              <a:rPr lang="ru-RU" sz="1400" b="1" noProof="1">
                <a:latin typeface="Times New Roman" pitchFamily="18" charset="0"/>
                <a:cs typeface="Times New Roman" pitchFamily="18" charset="0"/>
              </a:rPr>
              <a:t>Составление и рассмотрение проекта бюджета поселения, утверждение и </a:t>
            </a:r>
          </a:p>
          <a:p>
            <a:pPr marL="285750" indent="-285750">
              <a:defRPr/>
            </a:pPr>
            <a:r>
              <a:rPr lang="ru-RU" sz="1400" b="1" noProof="1">
                <a:latin typeface="Times New Roman" pitchFamily="18" charset="0"/>
                <a:cs typeface="Times New Roman" pitchFamily="18" charset="0"/>
              </a:rPr>
              <a:t>исполнение бюджета поселения, осуществление контроля за его исполнением, </a:t>
            </a:r>
          </a:p>
          <a:p>
            <a:pPr marL="285750" indent="-285750">
              <a:defRPr/>
            </a:pPr>
            <a:r>
              <a:rPr lang="ru-RU" sz="1400" b="1" noProof="1">
                <a:latin typeface="Times New Roman" pitchFamily="18" charset="0"/>
                <a:cs typeface="Times New Roman" pitchFamily="18" charset="0"/>
              </a:rPr>
              <a:t>составление и утверждение отчета об исполнении бюджета поселения                            </a:t>
            </a:r>
            <a:endParaRPr lang="en-US" sz="1400" b="1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ingekerbter Richtungspfeil 14">
            <a:extLst>
              <a:ext uri="{FF2B5EF4-FFF2-40B4-BE49-F238E27FC236}">
                <a16:creationId xmlns:a16="http://schemas.microsoft.com/office/drawing/2014/main" id="{529C38CB-641A-BD1D-0270-4B95913CC2BD}"/>
              </a:ext>
            </a:extLst>
          </p:cNvPr>
          <p:cNvSpPr/>
          <p:nvPr/>
        </p:nvSpPr>
        <p:spPr bwMode="gray">
          <a:xfrm>
            <a:off x="179512" y="2060848"/>
            <a:ext cx="6984776" cy="432048"/>
          </a:xfrm>
          <a:prstGeom prst="chevron">
            <a:avLst>
              <a:gd name="adj" fmla="val 25230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285750" indent="-285750">
              <a:defRPr/>
            </a:pPr>
            <a:r>
              <a:rPr lang="ru-RU" sz="1400" b="1" noProof="1">
                <a:latin typeface="Times New Roman" pitchFamily="18" charset="0"/>
                <a:cs typeface="Times New Roman" pitchFamily="18" charset="0"/>
              </a:rPr>
              <a:t>Осуществление внешнего муниципального контроля                                                           </a:t>
            </a:r>
            <a:endParaRPr lang="en-US" sz="1400" b="1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ingekerbter Richtungspfeil 14">
            <a:extLst>
              <a:ext uri="{FF2B5EF4-FFF2-40B4-BE49-F238E27FC236}">
                <a16:creationId xmlns:a16="http://schemas.microsoft.com/office/drawing/2014/main" id="{998AF04D-AB76-AC21-334A-96A8F72FF775}"/>
              </a:ext>
            </a:extLst>
          </p:cNvPr>
          <p:cNvSpPr/>
          <p:nvPr/>
        </p:nvSpPr>
        <p:spPr bwMode="gray">
          <a:xfrm>
            <a:off x="179512" y="2636912"/>
            <a:ext cx="6984776" cy="720080"/>
          </a:xfrm>
          <a:prstGeom prst="chevron">
            <a:avLst>
              <a:gd name="adj" fmla="val 25230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285750" indent="-285750">
              <a:defRPr/>
            </a:pPr>
            <a:r>
              <a:rPr lang="ru-RU" sz="1400" b="1" noProof="1">
                <a:latin typeface="Times New Roman" pitchFamily="18" charset="0"/>
                <a:cs typeface="Times New Roman" pitchFamily="18" charset="0"/>
              </a:rPr>
              <a:t>Участие в предупреждении и ликвидации последствий чрезвычайных ситуаций </a:t>
            </a:r>
          </a:p>
          <a:p>
            <a:pPr marL="285750" indent="-285750">
              <a:defRPr/>
            </a:pPr>
            <a:r>
              <a:rPr lang="ru-RU" sz="1400" b="1" noProof="1">
                <a:latin typeface="Times New Roman" pitchFamily="18" charset="0"/>
                <a:cs typeface="Times New Roman" pitchFamily="18" charset="0"/>
              </a:rPr>
              <a:t>в границах поселения; обеспечение первичных мер пожарной безопасности в гра-</a:t>
            </a:r>
          </a:p>
          <a:p>
            <a:pPr marL="285750" indent="-285750">
              <a:defRPr/>
            </a:pPr>
            <a:r>
              <a:rPr lang="ru-RU" sz="1400" b="1" noProof="1">
                <a:latin typeface="Times New Roman" pitchFamily="18" charset="0"/>
                <a:cs typeface="Times New Roman" pitchFamily="18" charset="0"/>
              </a:rPr>
              <a:t>ницах населенных пунктов поселения</a:t>
            </a:r>
            <a:r>
              <a:rPr lang="ru-RU" sz="1400" b="1" noProof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lang="en-US" sz="1400" b="1" noProof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ingekerbter Richtungspfeil 14">
            <a:extLst>
              <a:ext uri="{FF2B5EF4-FFF2-40B4-BE49-F238E27FC236}">
                <a16:creationId xmlns:a16="http://schemas.microsoft.com/office/drawing/2014/main" id="{A22A5AB5-9B32-3754-63A1-3B9733B7E83D}"/>
              </a:ext>
            </a:extLst>
          </p:cNvPr>
          <p:cNvSpPr/>
          <p:nvPr/>
        </p:nvSpPr>
        <p:spPr bwMode="gray">
          <a:xfrm>
            <a:off x="179512" y="3501008"/>
            <a:ext cx="6984776" cy="576064"/>
          </a:xfrm>
          <a:prstGeom prst="chevron">
            <a:avLst>
              <a:gd name="adj" fmla="val 25230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285750" indent="-285750">
              <a:defRPr/>
            </a:pPr>
            <a:r>
              <a:rPr lang="ru-RU" sz="1400" b="1" noProof="1">
                <a:latin typeface="Times New Roman" pitchFamily="18" charset="0"/>
                <a:cs typeface="Times New Roman" pitchFamily="18" charset="0"/>
              </a:rPr>
              <a:t>Создание условий для предоставления транспортных услуг населению и организа-</a:t>
            </a:r>
          </a:p>
          <a:p>
            <a:pPr marL="285750" indent="-285750">
              <a:defRPr/>
            </a:pPr>
            <a:r>
              <a:rPr lang="ru-RU" sz="1400" b="1" noProof="1">
                <a:latin typeface="Times New Roman" pitchFamily="18" charset="0"/>
                <a:cs typeface="Times New Roman" pitchFamily="18" charset="0"/>
              </a:rPr>
              <a:t>ция транспортного обслуживания населения в границах поселения                            </a:t>
            </a:r>
            <a:endParaRPr lang="en-US" sz="1400" b="1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ingekerbter Richtungspfeil 14">
            <a:extLst>
              <a:ext uri="{FF2B5EF4-FFF2-40B4-BE49-F238E27FC236}">
                <a16:creationId xmlns:a16="http://schemas.microsoft.com/office/drawing/2014/main" id="{564D4C02-DB84-9A5F-6F06-598479DC0B05}"/>
              </a:ext>
            </a:extLst>
          </p:cNvPr>
          <p:cNvSpPr/>
          <p:nvPr/>
        </p:nvSpPr>
        <p:spPr bwMode="gray">
          <a:xfrm>
            <a:off x="179512" y="4221088"/>
            <a:ext cx="6984776" cy="720080"/>
          </a:xfrm>
          <a:prstGeom prst="chevron">
            <a:avLst>
              <a:gd name="adj" fmla="val 25230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285750" indent="-285750">
              <a:defRPr/>
            </a:pPr>
            <a:r>
              <a:rPr lang="ru-RU" sz="1400" b="1" noProof="1">
                <a:latin typeface="Times New Roman" pitchFamily="18" charset="0"/>
                <a:cs typeface="Times New Roman" pitchFamily="18" charset="0"/>
              </a:rPr>
              <a:t>Организация в границах поселения электро-, тепло-, газо- и водоснабжения </a:t>
            </a:r>
          </a:p>
          <a:p>
            <a:pPr marL="285750" indent="-285750">
              <a:defRPr/>
            </a:pPr>
            <a:r>
              <a:rPr lang="ru-RU" sz="1400" b="1" noProof="1">
                <a:latin typeface="Times New Roman" pitchFamily="18" charset="0"/>
                <a:cs typeface="Times New Roman" pitchFamily="18" charset="0"/>
              </a:rPr>
              <a:t>населения, водоотведения, снабжения населения топливом в пределах  полномо-</a:t>
            </a:r>
          </a:p>
          <a:p>
            <a:pPr marL="285750" indent="-285750">
              <a:defRPr/>
            </a:pPr>
            <a:r>
              <a:rPr lang="ru-RU" sz="1400" b="1" noProof="1">
                <a:latin typeface="Times New Roman" pitchFamily="18" charset="0"/>
                <a:cs typeface="Times New Roman" pitchFamily="18" charset="0"/>
              </a:rPr>
              <a:t>чий, установленных законодательством РФ                            </a:t>
            </a:r>
            <a:endParaRPr lang="en-US" sz="1400" b="1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ingekerbter Richtungspfeil 14">
            <a:extLst>
              <a:ext uri="{FF2B5EF4-FFF2-40B4-BE49-F238E27FC236}">
                <a16:creationId xmlns:a16="http://schemas.microsoft.com/office/drawing/2014/main" id="{071B7583-524C-4C7B-3081-A7F62CFDDA00}"/>
              </a:ext>
            </a:extLst>
          </p:cNvPr>
          <p:cNvSpPr/>
          <p:nvPr/>
        </p:nvSpPr>
        <p:spPr bwMode="gray">
          <a:xfrm>
            <a:off x="238532" y="5085184"/>
            <a:ext cx="6984776" cy="720080"/>
          </a:xfrm>
          <a:prstGeom prst="chevron">
            <a:avLst>
              <a:gd name="adj" fmla="val 25230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285750" indent="-285750">
              <a:defRPr/>
            </a:pPr>
            <a:r>
              <a:rPr lang="ru-RU" sz="1400" b="1" noProof="1">
                <a:latin typeface="Times New Roman" pitchFamily="18" charset="0"/>
                <a:cs typeface="Times New Roman" pitchFamily="18" charset="0"/>
              </a:rPr>
              <a:t>Создание условий для организации досуга и обеспечения жителей поселения ус-</a:t>
            </a:r>
          </a:p>
          <a:p>
            <a:pPr marL="285750" indent="-285750">
              <a:defRPr/>
            </a:pPr>
            <a:r>
              <a:rPr lang="ru-RU" sz="1400" b="1" noProof="1">
                <a:latin typeface="Times New Roman" pitchFamily="18" charset="0"/>
                <a:cs typeface="Times New Roman" pitchFamily="18" charset="0"/>
              </a:rPr>
              <a:t>гами организации культуры; организация и осуществление мероприятий по рабо-</a:t>
            </a:r>
          </a:p>
          <a:p>
            <a:pPr marL="285750" indent="-285750">
              <a:defRPr/>
            </a:pPr>
            <a:r>
              <a:rPr lang="ru-RU" sz="1400" b="1" noProof="1">
                <a:latin typeface="Times New Roman" pitchFamily="18" charset="0"/>
                <a:cs typeface="Times New Roman" pitchFamily="18" charset="0"/>
              </a:rPr>
              <a:t>те с детьми и молодежью в поселении                                                            </a:t>
            </a:r>
            <a:endParaRPr lang="en-US" sz="1400" b="1" noProof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ingekerbter Richtungspfeil 14">
            <a:extLst>
              <a:ext uri="{FF2B5EF4-FFF2-40B4-BE49-F238E27FC236}">
                <a16:creationId xmlns:a16="http://schemas.microsoft.com/office/drawing/2014/main" id="{71AD4EEE-8FDD-3E96-481A-CBDD2C870B60}"/>
              </a:ext>
            </a:extLst>
          </p:cNvPr>
          <p:cNvSpPr/>
          <p:nvPr/>
        </p:nvSpPr>
        <p:spPr bwMode="gray">
          <a:xfrm>
            <a:off x="179512" y="5949280"/>
            <a:ext cx="6984776" cy="720080"/>
          </a:xfrm>
          <a:prstGeom prst="chevron">
            <a:avLst>
              <a:gd name="adj" fmla="val 25230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285750" indent="-285750">
              <a:defRPr/>
            </a:pPr>
            <a:r>
              <a:rPr lang="ru-RU" sz="1400" b="1" noProof="1">
                <a:latin typeface="Times New Roman" pitchFamily="18" charset="0"/>
                <a:cs typeface="Times New Roman" pitchFamily="18" charset="0"/>
              </a:rPr>
              <a:t>Обеспечение условий для развития на территории поселения физической культу-</a:t>
            </a:r>
          </a:p>
          <a:p>
            <a:pPr marL="285750" indent="-285750">
              <a:defRPr/>
            </a:pPr>
            <a:r>
              <a:rPr lang="ru-RU" sz="1400" b="1" noProof="1">
                <a:latin typeface="Times New Roman" pitchFamily="18" charset="0"/>
                <a:cs typeface="Times New Roman" pitchFamily="18" charset="0"/>
              </a:rPr>
              <a:t>ры, школьного спорта и массового спорта, организация проведения официальных </a:t>
            </a:r>
          </a:p>
          <a:p>
            <a:pPr marL="285750" indent="-285750">
              <a:defRPr/>
            </a:pPr>
            <a:r>
              <a:rPr lang="ru-RU" sz="1400" b="1" noProof="1">
                <a:latin typeface="Times New Roman" pitchFamily="18" charset="0"/>
                <a:cs typeface="Times New Roman" pitchFamily="18" charset="0"/>
              </a:rPr>
              <a:t>физкультурно-оздоровительных и спортивных мероприятий поселения                                                         </a:t>
            </a:r>
            <a:endParaRPr lang="en-US" sz="1400" b="1" noProof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F3D2FA8-10D7-DCD4-51EA-72A4ECF0A7C8}"/>
              </a:ext>
            </a:extLst>
          </p:cNvPr>
          <p:cNvGrpSpPr/>
          <p:nvPr/>
        </p:nvGrpSpPr>
        <p:grpSpPr>
          <a:xfrm>
            <a:off x="7524328" y="1208144"/>
            <a:ext cx="1440160" cy="708688"/>
            <a:chOff x="7098221" y="0"/>
            <a:chExt cx="2640254" cy="4878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1EAC8DCD-00C9-6B71-23C9-6429D967051D}"/>
                </a:ext>
              </a:extLst>
            </p:cNvPr>
            <p:cNvSpPr/>
            <p:nvPr/>
          </p:nvSpPr>
          <p:spPr>
            <a:xfrm>
              <a:off x="7098221" y="0"/>
              <a:ext cx="2532053" cy="48789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FC000">
                    <a:hueOff val="9800891"/>
                    <a:satOff val="-40777"/>
                    <a:lumOff val="9608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FFC000">
                    <a:hueOff val="9800891"/>
                    <a:satOff val="-40777"/>
                    <a:lumOff val="9608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FFC000">
                    <a:hueOff val="9800891"/>
                    <a:satOff val="-40777"/>
                    <a:lumOff val="9608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p3d prstMaterial="plastic">
              <a:bevelT w="127000" h="25400" prst="relaxedInset"/>
            </a:sp3d>
          </p:spPr>
        </p:sp>
        <p:sp>
          <p:nvSpPr>
            <p:cNvPr id="13" name="Прямоугольник: скругленные углы 4">
              <a:extLst>
                <a:ext uri="{FF2B5EF4-FFF2-40B4-BE49-F238E27FC236}">
                  <a16:creationId xmlns:a16="http://schemas.microsoft.com/office/drawing/2014/main" id="{78B72013-072D-0FEE-2A95-B5A965BE0FA3}"/>
                </a:ext>
              </a:extLst>
            </p:cNvPr>
            <p:cNvSpPr txBox="1"/>
            <p:nvPr/>
          </p:nvSpPr>
          <p:spPr>
            <a:xfrm>
              <a:off x="7112513" y="14289"/>
              <a:ext cx="2625962" cy="47360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41910" tIns="41910" rIns="41910" bIns="41910" spcCol="1270" anchor="b"/>
            <a:lstStyle/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i="1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5 358,6 </a:t>
              </a:r>
              <a:r>
                <a:rPr lang="ru-RU" sz="120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</a:t>
              </a:r>
              <a:r>
                <a:rPr lang="ru-RU" sz="110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F173E0-7734-DE72-19E0-E200206BE276}"/>
              </a:ext>
            </a:extLst>
          </p:cNvPr>
          <p:cNvGrpSpPr/>
          <p:nvPr/>
        </p:nvGrpSpPr>
        <p:grpSpPr>
          <a:xfrm>
            <a:off x="7524328" y="2060848"/>
            <a:ext cx="1440160" cy="432048"/>
            <a:chOff x="7098221" y="0"/>
            <a:chExt cx="2640254" cy="4878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92774C5-BA78-4050-A6ED-D70C3E98703C}"/>
                </a:ext>
              </a:extLst>
            </p:cNvPr>
            <p:cNvSpPr/>
            <p:nvPr/>
          </p:nvSpPr>
          <p:spPr>
            <a:xfrm>
              <a:off x="7098221" y="0"/>
              <a:ext cx="2532053" cy="48789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FC000">
                    <a:hueOff val="9800891"/>
                    <a:satOff val="-40777"/>
                    <a:lumOff val="9608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FFC000">
                    <a:hueOff val="9800891"/>
                    <a:satOff val="-40777"/>
                    <a:lumOff val="9608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FFC000">
                    <a:hueOff val="9800891"/>
                    <a:satOff val="-40777"/>
                    <a:lumOff val="9608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p3d prstMaterial="plastic">
              <a:bevelT w="127000" h="25400" prst="relaxedInset"/>
            </a:sp3d>
          </p:spPr>
        </p:sp>
        <p:sp>
          <p:nvSpPr>
            <p:cNvPr id="16" name="Прямоугольник: скругленные углы 4">
              <a:extLst>
                <a:ext uri="{FF2B5EF4-FFF2-40B4-BE49-F238E27FC236}">
                  <a16:creationId xmlns:a16="http://schemas.microsoft.com/office/drawing/2014/main" id="{1CAA1D87-17EB-D8AE-F2CA-B322B0D984D7}"/>
                </a:ext>
              </a:extLst>
            </p:cNvPr>
            <p:cNvSpPr txBox="1"/>
            <p:nvPr/>
          </p:nvSpPr>
          <p:spPr>
            <a:xfrm>
              <a:off x="7112513" y="14289"/>
              <a:ext cx="2625962" cy="47360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41910" tIns="41910" rIns="41910" bIns="41910" spcCol="1270" anchor="b"/>
            <a:lstStyle/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i="1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43,1 </a:t>
              </a:r>
              <a:r>
                <a:rPr lang="ru-RU" sz="120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</a:t>
              </a:r>
              <a:r>
                <a:rPr lang="ru-RU" sz="110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FF7D32A-E256-1A82-A50C-E1E9F659015E}"/>
              </a:ext>
            </a:extLst>
          </p:cNvPr>
          <p:cNvGrpSpPr/>
          <p:nvPr/>
        </p:nvGrpSpPr>
        <p:grpSpPr>
          <a:xfrm>
            <a:off x="7524328" y="2636910"/>
            <a:ext cx="1440160" cy="720081"/>
            <a:chOff x="7098221" y="0"/>
            <a:chExt cx="2640254" cy="4878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7515B8F1-59C3-5D65-5191-9C321DBBDE75}"/>
                </a:ext>
              </a:extLst>
            </p:cNvPr>
            <p:cNvSpPr/>
            <p:nvPr/>
          </p:nvSpPr>
          <p:spPr>
            <a:xfrm>
              <a:off x="7098221" y="0"/>
              <a:ext cx="2532053" cy="48789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FC000">
                    <a:hueOff val="9800891"/>
                    <a:satOff val="-40777"/>
                    <a:lumOff val="9608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FFC000">
                    <a:hueOff val="9800891"/>
                    <a:satOff val="-40777"/>
                    <a:lumOff val="9608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FFC000">
                    <a:hueOff val="9800891"/>
                    <a:satOff val="-40777"/>
                    <a:lumOff val="9608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p3d prstMaterial="plastic">
              <a:bevelT w="127000" h="25400" prst="relaxedInset"/>
            </a:sp3d>
          </p:spPr>
        </p:sp>
        <p:sp>
          <p:nvSpPr>
            <p:cNvPr id="19" name="Прямоугольник: скругленные углы 4">
              <a:extLst>
                <a:ext uri="{FF2B5EF4-FFF2-40B4-BE49-F238E27FC236}">
                  <a16:creationId xmlns:a16="http://schemas.microsoft.com/office/drawing/2014/main" id="{4265E8B4-B9A4-3B2F-2C29-A656EEC2A642}"/>
                </a:ext>
              </a:extLst>
            </p:cNvPr>
            <p:cNvSpPr txBox="1"/>
            <p:nvPr/>
          </p:nvSpPr>
          <p:spPr>
            <a:xfrm>
              <a:off x="7112513" y="14289"/>
              <a:ext cx="2625962" cy="47360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41910" tIns="41910" rIns="41910" bIns="41910" spcCol="1270" anchor="b"/>
            <a:lstStyle/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i="1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908,4   </a:t>
              </a:r>
              <a:r>
                <a:rPr lang="ru-RU" sz="1200" dirty="0" err="1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</a:t>
              </a:r>
              <a:r>
                <a:rPr lang="ru-RU" sz="110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4FBEB929-10D7-F24E-BA8D-D7F5C9B5B97F}"/>
              </a:ext>
            </a:extLst>
          </p:cNvPr>
          <p:cNvGrpSpPr/>
          <p:nvPr/>
        </p:nvGrpSpPr>
        <p:grpSpPr>
          <a:xfrm>
            <a:off x="7524328" y="3501004"/>
            <a:ext cx="1440160" cy="576067"/>
            <a:chOff x="7098221" y="0"/>
            <a:chExt cx="2640254" cy="4878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D4E0774-7D7B-28B3-7EC8-E3D198E281FD}"/>
                </a:ext>
              </a:extLst>
            </p:cNvPr>
            <p:cNvSpPr/>
            <p:nvPr/>
          </p:nvSpPr>
          <p:spPr>
            <a:xfrm>
              <a:off x="7098221" y="0"/>
              <a:ext cx="2532053" cy="48789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FC000">
                    <a:hueOff val="9800891"/>
                    <a:satOff val="-40777"/>
                    <a:lumOff val="9608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FFC000">
                    <a:hueOff val="9800891"/>
                    <a:satOff val="-40777"/>
                    <a:lumOff val="9608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FFC000">
                    <a:hueOff val="9800891"/>
                    <a:satOff val="-40777"/>
                    <a:lumOff val="9608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p3d prstMaterial="plastic">
              <a:bevelT w="127000" h="25400" prst="relaxedInset"/>
            </a:sp3d>
          </p:spPr>
        </p:sp>
        <p:sp>
          <p:nvSpPr>
            <p:cNvPr id="22" name="Прямоугольник: скругленные углы 4">
              <a:extLst>
                <a:ext uri="{FF2B5EF4-FFF2-40B4-BE49-F238E27FC236}">
                  <a16:creationId xmlns:a16="http://schemas.microsoft.com/office/drawing/2014/main" id="{6629BEE6-6B48-E435-402A-064944F06A5A}"/>
                </a:ext>
              </a:extLst>
            </p:cNvPr>
            <p:cNvSpPr txBox="1"/>
            <p:nvPr/>
          </p:nvSpPr>
          <p:spPr>
            <a:xfrm>
              <a:off x="7112513" y="14289"/>
              <a:ext cx="2625962" cy="47360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41910" tIns="41910" rIns="41910" bIns="41910" spcCol="1270" anchor="b"/>
            <a:lstStyle/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i="1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3 161,5 </a:t>
              </a:r>
              <a:r>
                <a:rPr lang="ru-RU" sz="120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</a:t>
              </a:r>
              <a:r>
                <a:rPr lang="ru-RU" sz="110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3E44C826-712A-B5CC-ABCF-DAD93B7B98FB}"/>
              </a:ext>
            </a:extLst>
          </p:cNvPr>
          <p:cNvGrpSpPr/>
          <p:nvPr/>
        </p:nvGrpSpPr>
        <p:grpSpPr>
          <a:xfrm>
            <a:off x="7524328" y="4221084"/>
            <a:ext cx="1440160" cy="708688"/>
            <a:chOff x="7098221" y="0"/>
            <a:chExt cx="2640254" cy="4878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DFC0868-409A-B56C-15D8-387091A9D0A1}"/>
                </a:ext>
              </a:extLst>
            </p:cNvPr>
            <p:cNvSpPr/>
            <p:nvPr/>
          </p:nvSpPr>
          <p:spPr>
            <a:xfrm>
              <a:off x="7098221" y="0"/>
              <a:ext cx="2532053" cy="48789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FC000">
                    <a:hueOff val="9800891"/>
                    <a:satOff val="-40777"/>
                    <a:lumOff val="9608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FFC000">
                    <a:hueOff val="9800891"/>
                    <a:satOff val="-40777"/>
                    <a:lumOff val="9608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FFC000">
                    <a:hueOff val="9800891"/>
                    <a:satOff val="-40777"/>
                    <a:lumOff val="9608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p3d prstMaterial="plastic">
              <a:bevelT w="127000" h="25400" prst="relaxedInset"/>
            </a:sp3d>
          </p:spPr>
        </p:sp>
        <p:sp>
          <p:nvSpPr>
            <p:cNvPr id="25" name="Прямоугольник: скругленные углы 4">
              <a:extLst>
                <a:ext uri="{FF2B5EF4-FFF2-40B4-BE49-F238E27FC236}">
                  <a16:creationId xmlns:a16="http://schemas.microsoft.com/office/drawing/2014/main" id="{2F3D01BD-C783-E2B1-60B5-73D04E4CC2D0}"/>
                </a:ext>
              </a:extLst>
            </p:cNvPr>
            <p:cNvSpPr txBox="1"/>
            <p:nvPr/>
          </p:nvSpPr>
          <p:spPr>
            <a:xfrm>
              <a:off x="7112513" y="14289"/>
              <a:ext cx="2625962" cy="47360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41910" tIns="41910" rIns="41910" bIns="41910" spcCol="1270" anchor="b"/>
            <a:lstStyle/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i="1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6 000,0 </a:t>
              </a:r>
              <a:r>
                <a:rPr lang="ru-RU" sz="120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</a:t>
              </a:r>
              <a:r>
                <a:rPr lang="ru-RU" sz="110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F1C46F5-EF21-EDF6-2EBD-6ADEA709400A}"/>
              </a:ext>
            </a:extLst>
          </p:cNvPr>
          <p:cNvGrpSpPr/>
          <p:nvPr/>
        </p:nvGrpSpPr>
        <p:grpSpPr>
          <a:xfrm>
            <a:off x="7524328" y="5090880"/>
            <a:ext cx="1440160" cy="708688"/>
            <a:chOff x="7098221" y="0"/>
            <a:chExt cx="2640254" cy="4878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1568D18B-0B12-6AF0-7E18-AE83F26506B4}"/>
                </a:ext>
              </a:extLst>
            </p:cNvPr>
            <p:cNvSpPr/>
            <p:nvPr/>
          </p:nvSpPr>
          <p:spPr>
            <a:xfrm>
              <a:off x="7098221" y="0"/>
              <a:ext cx="2532053" cy="48789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FC000">
                    <a:hueOff val="9800891"/>
                    <a:satOff val="-40777"/>
                    <a:lumOff val="9608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FFC000">
                    <a:hueOff val="9800891"/>
                    <a:satOff val="-40777"/>
                    <a:lumOff val="9608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FFC000">
                    <a:hueOff val="9800891"/>
                    <a:satOff val="-40777"/>
                    <a:lumOff val="9608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p3d prstMaterial="plastic">
              <a:bevelT w="127000" h="25400" prst="relaxedInset"/>
            </a:sp3d>
          </p:spPr>
        </p:sp>
        <p:sp>
          <p:nvSpPr>
            <p:cNvPr id="28" name="Прямоугольник: скругленные углы 4">
              <a:extLst>
                <a:ext uri="{FF2B5EF4-FFF2-40B4-BE49-F238E27FC236}">
                  <a16:creationId xmlns:a16="http://schemas.microsoft.com/office/drawing/2014/main" id="{EFEE2FC9-4DC3-1829-2754-8A131FC7E569}"/>
                </a:ext>
              </a:extLst>
            </p:cNvPr>
            <p:cNvSpPr txBox="1"/>
            <p:nvPr/>
          </p:nvSpPr>
          <p:spPr>
            <a:xfrm>
              <a:off x="7112513" y="14289"/>
              <a:ext cx="2625962" cy="47360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41910" tIns="41910" rIns="41910" bIns="41910" spcCol="1270" anchor="b"/>
            <a:lstStyle/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i="1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598,4  </a:t>
              </a:r>
              <a:r>
                <a:rPr lang="ru-RU" sz="120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</a:t>
              </a:r>
              <a:r>
                <a:rPr lang="ru-RU" sz="110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665BA97-869E-D5CD-8F85-AFD9D927697A}"/>
              </a:ext>
            </a:extLst>
          </p:cNvPr>
          <p:cNvGrpSpPr/>
          <p:nvPr/>
        </p:nvGrpSpPr>
        <p:grpSpPr>
          <a:xfrm>
            <a:off x="7532124" y="5960672"/>
            <a:ext cx="1440160" cy="708688"/>
            <a:chOff x="7098221" y="0"/>
            <a:chExt cx="2640254" cy="4878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4F116DF6-6804-92C5-0284-5730278271C6}"/>
                </a:ext>
              </a:extLst>
            </p:cNvPr>
            <p:cNvSpPr/>
            <p:nvPr/>
          </p:nvSpPr>
          <p:spPr>
            <a:xfrm>
              <a:off x="7098221" y="0"/>
              <a:ext cx="2532053" cy="48789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FC000">
                    <a:hueOff val="9800891"/>
                    <a:satOff val="-40777"/>
                    <a:lumOff val="9608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FFC000">
                    <a:hueOff val="9800891"/>
                    <a:satOff val="-40777"/>
                    <a:lumOff val="9608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FFC000">
                    <a:hueOff val="9800891"/>
                    <a:satOff val="-40777"/>
                    <a:lumOff val="9608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p3d prstMaterial="plastic">
              <a:bevelT w="127000" h="25400" prst="relaxedInset"/>
            </a:sp3d>
          </p:spPr>
        </p:sp>
        <p:sp>
          <p:nvSpPr>
            <p:cNvPr id="31" name="Прямоугольник: скругленные углы 4">
              <a:extLst>
                <a:ext uri="{FF2B5EF4-FFF2-40B4-BE49-F238E27FC236}">
                  <a16:creationId xmlns:a16="http://schemas.microsoft.com/office/drawing/2014/main" id="{A4571A0B-40BB-A56D-DDB4-028614950542}"/>
                </a:ext>
              </a:extLst>
            </p:cNvPr>
            <p:cNvSpPr txBox="1"/>
            <p:nvPr/>
          </p:nvSpPr>
          <p:spPr>
            <a:xfrm>
              <a:off x="7112513" y="14289"/>
              <a:ext cx="2625962" cy="47360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41910" tIns="41910" rIns="41910" bIns="41910" spcCol="1270" anchor="b"/>
            <a:lstStyle/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4889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i="1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72,3    </a:t>
              </a:r>
              <a:r>
                <a:rPr lang="ru-RU" sz="120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тыс.руб</a:t>
              </a:r>
              <a:r>
                <a:rPr lang="ru-RU" sz="110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751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Admin\Рабочий стол\Слайд5.JPG">
            <a:extLst>
              <a:ext uri="{FF2B5EF4-FFF2-40B4-BE49-F238E27FC236}">
                <a16:creationId xmlns:a16="http://schemas.microsoft.com/office/drawing/2014/main" id="{1F3F5755-34CE-C21D-B3A0-8FF9FE8BB0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091"/>
          <a:stretch>
            <a:fillRect/>
          </a:stretch>
        </p:blipFill>
        <p:spPr>
          <a:xfrm>
            <a:off x="359532" y="1484784"/>
            <a:ext cx="8424936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F3BBB2-5CE7-3196-08A3-395ABCD668C8}"/>
              </a:ext>
            </a:extLst>
          </p:cNvPr>
          <p:cNvSpPr txBox="1"/>
          <p:nvPr/>
        </p:nvSpPr>
        <p:spPr>
          <a:xfrm>
            <a:off x="1187624" y="764704"/>
            <a:ext cx="6336704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extrusionClr>
                <a:schemeClr val="accent1">
                  <a:lumMod val="40000"/>
                  <a:lumOff val="60000"/>
                </a:schemeClr>
              </a:extrusionClr>
            </a:sp3d>
          </a:bodyPr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C1BAC-5A6A-2807-51C6-0D8FDC28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764704"/>
            <a:ext cx="8305800" cy="28803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Рисунок 5">
            <a:extLst>
              <a:ext uri="{FF2B5EF4-FFF2-40B4-BE49-F238E27FC236}">
                <a16:creationId xmlns:a16="http://schemas.microsoft.com/office/drawing/2014/main" id="{A7C43059-D3F7-0F8C-F37C-A567F7298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92150"/>
            <a:ext cx="61214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Содержимое 2">
            <a:extLst>
              <a:ext uri="{FF2B5EF4-FFF2-40B4-BE49-F238E27FC236}">
                <a16:creationId xmlns:a16="http://schemas.microsoft.com/office/drawing/2014/main" id="{BBFC7EBE-9408-E7C9-46D7-C610480E1D36}"/>
              </a:ext>
            </a:extLst>
          </p:cNvPr>
          <p:cNvSpPr txBox="1">
            <a:spLocks/>
          </p:cNvSpPr>
          <p:nvPr/>
        </p:nvSpPr>
        <p:spPr bwMode="auto">
          <a:xfrm>
            <a:off x="250825" y="3284538"/>
            <a:ext cx="85693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4508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altLang="ru-RU" sz="13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</a:t>
            </a:r>
            <a:r>
              <a:rPr lang="ru-RU" altLang="ru-RU" sz="13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межбюджетный трансферт, предоставляемый в целях софинансирования расходных обязательств.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</a:t>
            </a:r>
            <a:r>
              <a:rPr lang="ru-RU" altLang="ru-RU" sz="13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межбюджетный трансферт, который предоставляется в целях финансового обеспечения расходных обязательств по переданным полномочиям. Имеет конкретные цели; в отличие от дотации (которая не имеет цели в принципе) подлежат возврату в случае отклонения от цели.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</a:t>
            </a:r>
            <a:r>
              <a:rPr lang="ru-RU" altLang="ru-RU" sz="13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межбюджетный трансферт, предоставляемый на безвозмездной и безвозвратной основе без установления направлений их использования.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 b="1" i="1">
                <a:solidFill>
                  <a:schemeClr val="tx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Расходные обязательства </a:t>
            </a:r>
            <a:r>
              <a:rPr lang="ru-RU" altLang="ru-RU" sz="1300" i="1">
                <a:solidFill>
                  <a:schemeClr val="tx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– обусловленные законом, иным нормативным правовым актом, договором или соглашением обязанности публично-правового образования (</a:t>
            </a:r>
            <a:r>
              <a:rPr lang="ru-RU" altLang="ru-RU" sz="13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 субъекта Российской Федерации, муниципального образования)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соответствующего бюджета</a:t>
            </a:r>
            <a:r>
              <a:rPr lang="ru-RU" altLang="ru-RU" sz="1300" i="1">
                <a:solidFill>
                  <a:schemeClr val="tx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 b="1" i="1">
                <a:solidFill>
                  <a:schemeClr val="tx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Муниципальная программа </a:t>
            </a:r>
            <a:r>
              <a:rPr lang="ru-RU" altLang="ru-RU" sz="1300" i="1">
                <a:solidFill>
                  <a:schemeClr val="tx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–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ресурсам, обеспечивающих наиболее эффективное достижение целей и решение задач социально-экономического развития.</a:t>
            </a:r>
            <a:endParaRPr lang="ru-RU" altLang="ru-RU" sz="1300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10245" name="Рисунок 8" descr="ih.jpg">
            <a:extLst>
              <a:ext uri="{FF2B5EF4-FFF2-40B4-BE49-F238E27FC236}">
                <a16:creationId xmlns:a16="http://schemas.microsoft.com/office/drawing/2014/main" id="{FF68889E-C13B-A2F6-9335-3936D6B02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26638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A2DDF-F12B-548C-7AAC-C415BFF0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206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бюджетного процесса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233841-B696-77A6-95E5-AE1C2730C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49" y="1196752"/>
            <a:ext cx="9154049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6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0C3D4516-8F69-A86C-AD07-6625190B3CF2}"/>
              </a:ext>
            </a:extLst>
          </p:cNvPr>
          <p:cNvSpPr/>
          <p:nvPr/>
        </p:nvSpPr>
        <p:spPr>
          <a:xfrm>
            <a:off x="114312" y="1772816"/>
            <a:ext cx="8922184" cy="489654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B9818-36F6-9930-0D9D-C0445A203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на 2024 год и плановый период 2025 и2026 годов</a:t>
            </a:r>
            <a:endParaRPr lang="ru-RU" sz="2800" dirty="0"/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4E7DFCBA-C41B-7B2F-853D-A0EB450D1C7B}"/>
              </a:ext>
            </a:extLst>
          </p:cNvPr>
          <p:cNvGraphicFramePr/>
          <p:nvPr/>
        </p:nvGraphicFramePr>
        <p:xfrm>
          <a:off x="6156176" y="3429000"/>
          <a:ext cx="2649063" cy="2448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1FC6E268-D593-F171-9EB7-F671A86D169E}"/>
              </a:ext>
            </a:extLst>
          </p:cNvPr>
          <p:cNvGraphicFramePr/>
          <p:nvPr/>
        </p:nvGraphicFramePr>
        <p:xfrm>
          <a:off x="3183889" y="3501008"/>
          <a:ext cx="2577492" cy="237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91172D44-3FBA-08CE-DC76-C9FC92DCC0DC}"/>
              </a:ext>
            </a:extLst>
          </p:cNvPr>
          <p:cNvGraphicFramePr/>
          <p:nvPr/>
        </p:nvGraphicFramePr>
        <p:xfrm>
          <a:off x="338761" y="3429000"/>
          <a:ext cx="2664015" cy="2448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306CB3F-3D76-94D3-EC6F-723F95878F0C}"/>
              </a:ext>
            </a:extLst>
          </p:cNvPr>
          <p:cNvSpPr/>
          <p:nvPr/>
        </p:nvSpPr>
        <p:spPr>
          <a:xfrm>
            <a:off x="338761" y="2300827"/>
            <a:ext cx="2577492" cy="938880"/>
          </a:xfrm>
          <a:prstGeom prst="roundRect">
            <a:avLst>
              <a:gd name="adj" fmla="val 10000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>
            <a:sp3d>
              <a:bevelB w="38100" h="38100" prst="angle"/>
            </a:sp3d>
          </a:bodyPr>
          <a:lstStyle/>
          <a:p>
            <a:pPr algn="ctr">
              <a:defRPr/>
            </a:pPr>
            <a:r>
              <a:rPr lang="ru-RU" sz="4400" b="1" dirty="0">
                <a:ln w="95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12111B0C-BFB9-15C1-6FBD-B1DD5A4EAE4B}"/>
              </a:ext>
            </a:extLst>
          </p:cNvPr>
          <p:cNvSpPr/>
          <p:nvPr/>
        </p:nvSpPr>
        <p:spPr>
          <a:xfrm>
            <a:off x="3321354" y="2300827"/>
            <a:ext cx="2577492" cy="938880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>
            <a:sp3d>
              <a:bevelB w="38100" h="38100" prst="angle"/>
            </a:sp3d>
          </a:bodyPr>
          <a:lstStyle/>
          <a:p>
            <a:pPr algn="ctr">
              <a:defRPr/>
            </a:pPr>
            <a:r>
              <a:rPr lang="ru-RU" sz="4400" b="1" dirty="0">
                <a:ln w="95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96CD5134-5F65-CD4E-BECF-25663D69B1F6}"/>
              </a:ext>
            </a:extLst>
          </p:cNvPr>
          <p:cNvSpPr/>
          <p:nvPr/>
        </p:nvSpPr>
        <p:spPr>
          <a:xfrm>
            <a:off x="6227747" y="2300827"/>
            <a:ext cx="2577492" cy="938880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>
            <a:sp3d>
              <a:bevelB w="38100" h="38100" prst="angle"/>
            </a:sp3d>
          </a:bodyPr>
          <a:lstStyle/>
          <a:p>
            <a:pPr algn="ctr">
              <a:defRPr/>
            </a:pPr>
            <a:r>
              <a:rPr lang="ru-RU" sz="4400" b="1" dirty="0">
                <a:ln w="95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D5AB5F73-CA1C-E48B-32A0-7103DAE95D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729290"/>
              </p:ext>
            </p:extLst>
          </p:nvPr>
        </p:nvGraphicFramePr>
        <p:xfrm>
          <a:off x="419100" y="1557338"/>
          <a:ext cx="83058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F9804A4-14A0-8A38-583B-77906F9E0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366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на 2024 – 2026 годы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0DE138AE-EC59-3647-2BE6-84CFAD7B0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alt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поступлений в общем объеме доходов               в 2024 году </a:t>
            </a:r>
            <a:endParaRPr lang="ru-RU" altLang="ru-RU" sz="2800" dirty="0"/>
          </a:p>
        </p:txBody>
      </p:sp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A4574FD8-907D-2961-5C48-E41629EE76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42112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B4B166B2-B722-240E-07CB-9AAAAFCF4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altLang="ru-RU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на 2024-2026 годы</a:t>
            </a:r>
          </a:p>
        </p:txBody>
      </p:sp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CAF9D0AB-7964-11E2-B23F-25EE74637F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677932"/>
              </p:ext>
            </p:extLst>
          </p:nvPr>
        </p:nvGraphicFramePr>
        <p:xfrm>
          <a:off x="457200" y="1557338"/>
          <a:ext cx="8229600" cy="4767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3093788E-E198-629C-6152-B264C709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altLang="ru-RU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 бюджета на 2024 год по функциональной структуре</a:t>
            </a:r>
          </a:p>
        </p:txBody>
      </p:sp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A7C00500-4749-ED1E-5D28-77B9DCC156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889892"/>
              </p:ext>
            </p:extLst>
          </p:nvPr>
        </p:nvGraphicFramePr>
        <p:xfrm>
          <a:off x="457200" y="191611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2679</TotalTime>
  <Words>903</Words>
  <Application>Microsoft Office PowerPoint</Application>
  <PresentationFormat>Экран (4:3)</PresentationFormat>
  <Paragraphs>144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Calibri</vt:lpstr>
      <vt:lpstr>Constantia</vt:lpstr>
      <vt:lpstr>Tahoma</vt:lpstr>
      <vt:lpstr>Times New Roman</vt:lpstr>
      <vt:lpstr>Wingdings</vt:lpstr>
      <vt:lpstr>Wingdings 2</vt:lpstr>
      <vt:lpstr>Поток</vt:lpstr>
      <vt:lpstr>Бюджет для граждан </vt:lpstr>
      <vt:lpstr>Презентация PowerPoint</vt:lpstr>
      <vt:lpstr>Глоссарий</vt:lpstr>
      <vt:lpstr>Стадии бюджетного процесса</vt:lpstr>
      <vt:lpstr>Основные характеристики бюджета на 2024 год и плановый период 2025 и2026 годов</vt:lpstr>
      <vt:lpstr>Структура доходов бюджета на 2024 – 2026 годы</vt:lpstr>
      <vt:lpstr>Доля поступлений в общем объеме доходов               в 2024 году </vt:lpstr>
      <vt:lpstr>Структура расходов бюджета на 2024-2026 годы</vt:lpstr>
      <vt:lpstr>Направления расходов бюджета на 2024 год по функциональной структуре</vt:lpstr>
      <vt:lpstr>Презентация PowerPoint</vt:lpstr>
      <vt:lpstr>Муниципальная программа "Развитие транспортной инфраструктуры городского поселения Октябрьское"</vt:lpstr>
      <vt:lpstr>Презентация PowerPoint</vt:lpstr>
      <vt:lpstr>Объем межбюджетных трансфертов, предоставляемых бюджету Октябрьского района на осуществление части полномочий по решению вопросов местного значения на 2024 год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Зависимость перезимовки растений от агрометеорологических факторов</dc:title>
  <dc:creator>User</dc:creator>
  <cp:lastModifiedBy>Нефёдова</cp:lastModifiedBy>
  <cp:revision>246</cp:revision>
  <dcterms:created xsi:type="dcterms:W3CDTF">2008-04-26T18:37:15Z</dcterms:created>
  <dcterms:modified xsi:type="dcterms:W3CDTF">2024-03-22T09:35:15Z</dcterms:modified>
</cp:coreProperties>
</file>