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2" r:id="rId6"/>
    <p:sldId id="265" r:id="rId7"/>
    <p:sldId id="269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9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3844116330308734"/>
          <c:y val="0.11475027080324419"/>
          <c:w val="0.51242972453005753"/>
          <c:h val="0.6925115959337855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первоначальный план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43233.4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 за 1 квартал 2016 г.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7112.2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исполнение за 2 квартал 2016 г.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16336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исполнение за 3 квартал 2016 г.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32292.1</c:v>
                </c:pt>
              </c:numCache>
            </c:numRef>
          </c:val>
        </c:ser>
        <c:axId val="97885184"/>
        <c:axId val="114377856"/>
      </c:barChart>
      <c:catAx>
        <c:axId val="97885184"/>
        <c:scaling>
          <c:orientation val="minMax"/>
        </c:scaling>
        <c:axPos val="b"/>
        <c:numFmt formatCode="General" sourceLinked="1"/>
        <c:tickLblPos val="nextTo"/>
        <c:crossAx val="114377856"/>
        <c:crosses val="autoZero"/>
        <c:auto val="1"/>
        <c:lblAlgn val="ctr"/>
        <c:lblOffset val="100"/>
      </c:catAx>
      <c:valAx>
        <c:axId val="114377856"/>
        <c:scaling>
          <c:orientation val="minMax"/>
        </c:scaling>
        <c:axPos val="l"/>
        <c:majorGridlines/>
        <c:numFmt formatCode="#,##0.00" sourceLinked="1"/>
        <c:tickLblPos val="nextTo"/>
        <c:crossAx val="97885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224586157093712"/>
          <c:y val="0.12412943700699927"/>
          <c:w val="0.32992057538161351"/>
          <c:h val="0.84639365467329031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1C71C57-287F-4B45-A944-A01B7AFC62FA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93F1960-0ACD-4CF5-A563-C69B3CFED7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1C57-287F-4B45-A944-A01B7AFC62FA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1960-0ACD-4CF5-A563-C69B3CFED7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1C57-287F-4B45-A944-A01B7AFC62FA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1960-0ACD-4CF5-A563-C69B3CFED7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C71C57-287F-4B45-A944-A01B7AFC62FA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3F1960-0ACD-4CF5-A563-C69B3CFED7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1C71C57-287F-4B45-A944-A01B7AFC62FA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93F1960-0ACD-4CF5-A563-C69B3CFED7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1C57-287F-4B45-A944-A01B7AFC62FA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1960-0ACD-4CF5-A563-C69B3CFED7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1C57-287F-4B45-A944-A01B7AFC62FA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1960-0ACD-4CF5-A563-C69B3CFED7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C71C57-287F-4B45-A944-A01B7AFC62FA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3F1960-0ACD-4CF5-A563-C69B3CFED7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1C57-287F-4B45-A944-A01B7AFC62FA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1960-0ACD-4CF5-A563-C69B3CFED7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C71C57-287F-4B45-A944-A01B7AFC62FA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3F1960-0ACD-4CF5-A563-C69B3CFED7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C71C57-287F-4B45-A944-A01B7AFC62FA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3F1960-0ACD-4CF5-A563-C69B3CFED7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1C71C57-287F-4B45-A944-A01B7AFC62FA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3F1960-0ACD-4CF5-A563-C69B3CFED7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128588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Бюджет для граждан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57496"/>
            <a:ext cx="6400800" cy="2781304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г</a:t>
            </a:r>
            <a:r>
              <a:rPr lang="ru-RU" sz="2800" dirty="0" smtClean="0"/>
              <a:t>ородское поселение Октябрьское</a:t>
            </a:r>
          </a:p>
          <a:p>
            <a:pPr algn="ctr"/>
            <a:r>
              <a:rPr lang="ru-RU" sz="2800" dirty="0" smtClean="0"/>
              <a:t>2016 год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785794"/>
            <a:ext cx="6986614" cy="4853006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	Бюджет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algn="l"/>
            <a:endParaRPr lang="ru-RU" sz="2400" dirty="0" smtClean="0"/>
          </a:p>
          <a:p>
            <a:pPr algn="l"/>
            <a:r>
              <a:rPr lang="ru-RU" sz="2400" dirty="0" smtClean="0"/>
              <a:t>	Доходы бюджета – поступающие в бюджет денежные средства.</a:t>
            </a:r>
          </a:p>
          <a:p>
            <a:pPr algn="l"/>
            <a:endParaRPr lang="ru-RU" sz="2400" dirty="0" smtClean="0"/>
          </a:p>
          <a:p>
            <a:pPr algn="l"/>
            <a:r>
              <a:rPr lang="ru-RU" sz="2400" dirty="0" smtClean="0"/>
              <a:t>	Расходы бюджета – выплачиваемые из бюджета денежные средства.</a:t>
            </a: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081546"/>
            <a:ext cx="1378514" cy="1276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571480"/>
            <a:ext cx="7817522" cy="564360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	Дефицит бюджета – превышение расходов над его доходами.</a:t>
            </a:r>
          </a:p>
          <a:p>
            <a:pPr algn="l"/>
            <a:endParaRPr lang="ru-RU" sz="2800" dirty="0" smtClean="0"/>
          </a:p>
          <a:p>
            <a:pPr algn="l"/>
            <a:endParaRPr lang="ru-RU" sz="2800" dirty="0" smtClean="0"/>
          </a:p>
          <a:p>
            <a:pPr algn="l"/>
            <a:endParaRPr lang="ru-RU" sz="2800" dirty="0" smtClean="0"/>
          </a:p>
          <a:p>
            <a:r>
              <a:rPr lang="ru-RU" sz="2800" dirty="0" smtClean="0"/>
              <a:t>	</a:t>
            </a:r>
            <a:r>
              <a:rPr lang="ru-RU" sz="2800" dirty="0" err="1" smtClean="0"/>
              <a:t>Профицит</a:t>
            </a:r>
            <a:r>
              <a:rPr lang="ru-RU" sz="2800" dirty="0" smtClean="0"/>
              <a:t> бюджета – превышение доходов бюджета над его расходами.</a:t>
            </a: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1142984"/>
            <a:ext cx="1257297" cy="2044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4643446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4632" cy="144016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Основные параметры первоначального бюджета </a:t>
            </a:r>
            <a:r>
              <a:rPr lang="ru-RU" sz="2800" dirty="0" err="1" smtClean="0"/>
              <a:t>гп</a:t>
            </a:r>
            <a:r>
              <a:rPr lang="ru-RU" sz="2800" dirty="0" smtClean="0"/>
              <a:t> Октябрьское на 2016 год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1714488"/>
            <a:ext cx="7429552" cy="3924312"/>
          </a:xfrm>
        </p:spPr>
        <p:txBody>
          <a:bodyPr>
            <a:normAutofit/>
          </a:bodyPr>
          <a:lstStyle/>
          <a:p>
            <a:r>
              <a:rPr lang="ru-RU" sz="1600" dirty="0" smtClean="0"/>
              <a:t>                                                                                                в тыс. рублей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91681" y="2143117"/>
          <a:ext cx="6552728" cy="1386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204"/>
                <a:gridCol w="2095524"/>
              </a:tblGrid>
              <a:tr h="337314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2016 г</a:t>
                      </a:r>
                      <a:endParaRPr lang="ru-RU" dirty="0"/>
                    </a:p>
                  </a:txBody>
                  <a:tcPr/>
                </a:tc>
              </a:tr>
              <a:tr h="450116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43 233,40</a:t>
                      </a:r>
                      <a:endParaRPr lang="ru-RU" dirty="0"/>
                    </a:p>
                  </a:txBody>
                  <a:tcPr/>
                </a:tc>
              </a:tr>
              <a:tr h="570462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43 233,40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4077072"/>
            <a:ext cx="464347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7"/>
            <a:ext cx="7743852" cy="911593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Основные параметры бюджета </a:t>
            </a:r>
            <a:r>
              <a:rPr lang="ru-RU" sz="2800" dirty="0" err="1" smtClean="0"/>
              <a:t>гп</a:t>
            </a:r>
            <a:r>
              <a:rPr lang="ru-RU" sz="2800" dirty="0" smtClean="0"/>
              <a:t> Октябрьское на 2016 год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340768"/>
            <a:ext cx="7429552" cy="4298032"/>
          </a:xfrm>
        </p:spPr>
        <p:txBody>
          <a:bodyPr>
            <a:normAutofit/>
          </a:bodyPr>
          <a:lstStyle/>
          <a:p>
            <a:r>
              <a:rPr lang="ru-RU" sz="1600" dirty="0" smtClean="0"/>
              <a:t>                                                                                                в тыс. рублей</a:t>
            </a:r>
            <a:endParaRPr lang="ru-RU" sz="16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899592" y="3933056"/>
          <a:ext cx="7272808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27584" y="1700808"/>
          <a:ext cx="7992889" cy="2262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584176"/>
                <a:gridCol w="1800200"/>
                <a:gridCol w="1656184"/>
                <a:gridCol w="1512169"/>
              </a:tblGrid>
              <a:tr h="10081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на 2016 г. (тыс. руб.)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квартал на 01.04.2016 г. (тыс. руб.)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 квартал на 01.07.2016 г. (тыс. руб.)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квартал на 01.10.2016 г. (тыс. руб.)</a:t>
                      </a:r>
                      <a:endParaRPr lang="ru-RU" dirty="0"/>
                    </a:p>
                  </a:txBody>
                  <a:tcPr/>
                </a:tc>
              </a:tr>
              <a:tr h="399647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43 233,40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7 112,20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16 336,0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32 292,1</a:t>
                      </a:r>
                      <a:endParaRPr lang="ru-RU" dirty="0"/>
                    </a:p>
                  </a:txBody>
                  <a:tcPr/>
                </a:tc>
              </a:tr>
              <a:tr h="399647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43 233,40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9 315,00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17 763,1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32 440,6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02624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Исполнение доходной части бюджета                 </a:t>
            </a:r>
            <a:r>
              <a:rPr lang="ru-RU" sz="2800" dirty="0" err="1" smtClean="0"/>
              <a:t>гп</a:t>
            </a:r>
            <a:r>
              <a:rPr lang="ru-RU" sz="2800" dirty="0" smtClean="0"/>
              <a:t> Октябрьское за </a:t>
            </a:r>
            <a:r>
              <a:rPr lang="ru-RU" sz="2800" dirty="0" smtClean="0"/>
              <a:t>9 месяцев 2016 </a:t>
            </a:r>
            <a:r>
              <a:rPr lang="ru-RU" sz="2800" dirty="0" smtClean="0"/>
              <a:t>г.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504" y="836712"/>
          <a:ext cx="8928993" cy="5127861"/>
        </p:xfrm>
        <a:graphic>
          <a:graphicData uri="http://schemas.openxmlformats.org/drawingml/2006/table">
            <a:tbl>
              <a:tblPr/>
              <a:tblGrid>
                <a:gridCol w="3671777"/>
                <a:gridCol w="850432"/>
                <a:gridCol w="927744"/>
                <a:gridCol w="927744"/>
                <a:gridCol w="895111"/>
                <a:gridCol w="792088"/>
                <a:gridCol w="864097"/>
              </a:tblGrid>
              <a:tr h="30439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Доходы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Исполнение (тыс.руб.)</a:t>
                      </a: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57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 </a:t>
                      </a:r>
                      <a:r>
                        <a:rPr lang="ru-RU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01.04.2016г</a:t>
                      </a:r>
                      <a:r>
                        <a:rPr lang="ru-RU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исполнения за 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lang="ru-RU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квартал </a:t>
                      </a:r>
                      <a:r>
                        <a:rPr lang="ru-RU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2016 </a:t>
                      </a:r>
                      <a:r>
                        <a:rPr lang="ru-RU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г.</a:t>
                      </a: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 </a:t>
                      </a:r>
                      <a:r>
                        <a:rPr lang="ru-RU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01.07.2016г</a:t>
                      </a:r>
                      <a:r>
                        <a:rPr lang="ru-RU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исполнения за 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</a:t>
                      </a:r>
                      <a:r>
                        <a:rPr lang="ru-RU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квартал </a:t>
                      </a:r>
                      <a:r>
                        <a:rPr lang="ru-RU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2016 </a:t>
                      </a:r>
                      <a:r>
                        <a:rPr lang="ru-RU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г.</a:t>
                      </a: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 01.10.2016г.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исполнения за 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квартал 2016 г.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Налоговые доходы</a:t>
                      </a: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2 881,8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19,2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5 467,8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36,4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8 547,7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57,1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2 706,5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19,9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6 062,6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44,6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8 885,1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65,5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11,6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50,4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12,1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52,5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12,1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52,5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Налоги на имущество</a:t>
                      </a: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163,7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11,8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-606,9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-43,8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-349,5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-25,2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66,6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10,1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71,4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10,8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136,4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20,7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97,1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13,4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-678,3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93,6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-485,9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-67,0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533,8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69,3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825,4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75,3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1 112,8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98,8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</a:t>
                      </a:r>
                      <a:r>
                        <a:rPr lang="ru-RU" sz="1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собственности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20,1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143,0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32,5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336,1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83,2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Прочие доходы от использования имущества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490,5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283,9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496,2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100,7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498,5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23,2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14,7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175,5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111,4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212,5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116,4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Прочие поступления</a:t>
                      </a:r>
                      <a:r>
                        <a:rPr lang="ru-RU" sz="10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от денежных взысканий (штрафов)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7,7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137,5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7,7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137,5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7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Денежные</a:t>
                      </a:r>
                      <a:r>
                        <a:rPr lang="ru-RU" sz="10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взыскания (штрафы) за нарушения законодательства РФ о контрактной системе в сфере закупок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3 696,5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13,8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10 042,9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35,8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22 631,7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63,4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Дотации бюджетам субъектов РФ и муниципальных образований</a:t>
                      </a: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2 102,7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23,5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2 959,2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50,0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7 504,7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86,4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Иные межбюджетные</a:t>
                      </a:r>
                      <a:r>
                        <a:rPr lang="ru-RU" sz="10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трансферты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1 593,8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4 474,8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23,1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15 127,1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ИТОГО: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7 112,2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16,7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16 336,0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37,0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32 292,1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62,3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Исполнение расходной части бюджета                 </a:t>
            </a:r>
            <a:r>
              <a:rPr lang="ru-RU" sz="3200" dirty="0" err="1" smtClean="0"/>
              <a:t>гп</a:t>
            </a:r>
            <a:r>
              <a:rPr lang="ru-RU" sz="3200" dirty="0" smtClean="0"/>
              <a:t> Октябрьское за </a:t>
            </a:r>
            <a:r>
              <a:rPr lang="ru-RU" sz="3200" dirty="0" smtClean="0"/>
              <a:t>9 месяцев 2016 </a:t>
            </a:r>
            <a:r>
              <a:rPr lang="ru-RU" sz="3200" dirty="0" smtClean="0"/>
              <a:t>г.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764711"/>
          <a:ext cx="8856985" cy="6093289"/>
        </p:xfrm>
        <a:graphic>
          <a:graphicData uri="http://schemas.openxmlformats.org/drawingml/2006/table">
            <a:tbl>
              <a:tblPr/>
              <a:tblGrid>
                <a:gridCol w="3816424"/>
                <a:gridCol w="216024"/>
                <a:gridCol w="307365"/>
                <a:gridCol w="711445"/>
                <a:gridCol w="709382"/>
                <a:gridCol w="713508"/>
                <a:gridCol w="782589"/>
                <a:gridCol w="782589"/>
                <a:gridCol w="817659"/>
              </a:tblGrid>
              <a:tr h="18482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Рз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Исполнение (тыс. руб.)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22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01.04.2016 </a:t>
                      </a:r>
                      <a:r>
                        <a:rPr lang="ru-RU" sz="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г.</a:t>
                      </a:r>
                      <a:endParaRPr lang="ru-RU" sz="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742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</a:t>
                      </a:r>
                      <a:r>
                        <a:rPr lang="ru-RU" sz="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исполнения за </a:t>
                      </a:r>
                      <a:r>
                        <a:rPr lang="ru-RU" sz="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lang="ru-RU" sz="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квартал </a:t>
                      </a:r>
                      <a:r>
                        <a:rPr lang="ru-RU" sz="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2016 </a:t>
                      </a:r>
                      <a:r>
                        <a:rPr lang="ru-RU" sz="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г.</a:t>
                      </a:r>
                    </a:p>
                  </a:txBody>
                  <a:tcPr marL="42233" marR="42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01.07.2016г</a:t>
                      </a:r>
                      <a:r>
                        <a:rPr lang="ru-RU" sz="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742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</a:t>
                      </a:r>
                      <a:r>
                        <a:rPr lang="ru-RU" sz="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исполнения за </a:t>
                      </a:r>
                      <a:r>
                        <a:rPr lang="ru-RU" sz="8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</a:t>
                      </a:r>
                      <a:r>
                        <a:rPr lang="ru-RU" sz="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квартал 2016 </a:t>
                      </a:r>
                      <a:r>
                        <a:rPr lang="ru-RU" sz="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г.</a:t>
                      </a:r>
                    </a:p>
                  </a:txBody>
                  <a:tcPr marL="42233" marR="42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742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 01.10.2016г.</a:t>
                      </a:r>
                      <a:endParaRPr lang="ru-RU" sz="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74295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исполнения за </a:t>
                      </a:r>
                      <a:r>
                        <a:rPr lang="ru-RU" sz="8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</a:t>
                      </a:r>
                      <a:r>
                        <a:rPr lang="ru-RU" sz="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квартал 2016 г.</a:t>
                      </a:r>
                    </a:p>
                    <a:p>
                      <a:pPr indent="742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5 345,3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28,1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r>
                        <a:rPr lang="ru-RU" sz="9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148,8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52,5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16 273,6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84,2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02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1 179,0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33,7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1 848,2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52,8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2 959,7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84,6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3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Функционирование Правительства Российской Федерации, высших  исполнительных органов государственной власти субъектов Российской Федерации, местных администраций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04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3 354,4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27,4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6 762,4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53,9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10 834,9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86,3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Резервные  фонды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Другие общегосударственные вопросы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811,9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1 538,2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48,2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2 479,0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77,6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Национальная  безопасность  и </a:t>
                      </a:r>
                      <a:r>
                        <a:rPr lang="ru-RU" sz="9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правоохранительная  </a:t>
                      </a: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деятельность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03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173,6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95,4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173,6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32,7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173,0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32,7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6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Защита населения и территории от последствий чрезвычайных ситуаций природного и техногенного характера, гражданская оборона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03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09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173,6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95,4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173,6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32,7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173,6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32,7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04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2 466,0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22,6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4 813,3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41,8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7 376,1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48,8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Общеэкономические вопросы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04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393,2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83,2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1 056,2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98,8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1 672,8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88,1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Транспорт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04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08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622,7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29,6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989,4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1 731,9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82,2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Дорожное хозяйство (дорожные фонды)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04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09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1 225,6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17,8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2 085,5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3 080,2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Связь и информатика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04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76,7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13,2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218,4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37,7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371,2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64,1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Другие вопросы в области национальной экономики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04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147,8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16,9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463,8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80,2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520,0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89,9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Жилищно-коммунальное  хозяйство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05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1 208,6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8,6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2 325,0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16,2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8 112,8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44,1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Жилищное хозяйство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05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9,8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0,2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51,5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1,2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3 858,8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86,7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Коммунальное хозяйство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05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02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743,2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9,1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Благоустройство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05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03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1 198,9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28,4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2 273,5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50,5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3 510,8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60,9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08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96,5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18,5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254,4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44,1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411,5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67,8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Культура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08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96,5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18,5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254,4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46,5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411,5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71,3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Другие вопросы в области культуры, кинематографии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08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04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41,7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Пенсионное обеспечение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41,7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14,3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32,9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68,6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Физическая  культура 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14,3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23.0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32,9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68,6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ИТОГО: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9 315,0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20,8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17 763,1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38,3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32 440,6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Подготовлено по материалам: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785794"/>
            <a:ext cx="8072494" cy="5667542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ü"/>
            </a:pPr>
            <a:r>
              <a:rPr lang="ru-RU" sz="1700" dirty="0" smtClean="0"/>
              <a:t>Решение Совета депутатов от 30.12.2015 г. № 141 «О бюджете муниципального образования городское поселение Октябрьское на 2016 год»;</a:t>
            </a:r>
          </a:p>
          <a:p>
            <a:pPr algn="l">
              <a:buFont typeface="Wingdings" pitchFamily="2" charset="2"/>
              <a:buChar char="ü"/>
            </a:pPr>
            <a:r>
              <a:rPr lang="ru-RU" sz="1700" dirty="0" smtClean="0"/>
              <a:t>Решение Совета депутатов </a:t>
            </a: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от 29.04.2016 г. № 171 «Об утверждении </a:t>
            </a:r>
            <a:r>
              <a:rPr lang="ru-RU" sz="1700" dirty="0" smtClean="0"/>
              <a:t>отчета об исполнении бюджета муниципального образования городское поселение Октябрьское за 1 квартал 2016 года»;</a:t>
            </a:r>
          </a:p>
          <a:p>
            <a:pPr>
              <a:buFont typeface="Wingdings" pitchFamily="2" charset="2"/>
              <a:buChar char="ü"/>
            </a:pPr>
            <a:r>
              <a:rPr lang="ru-RU" sz="1700" dirty="0" smtClean="0"/>
              <a:t>Решение Совета депутатов </a:t>
            </a: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от 13.09.2016 г. № 186 «Об утверждении </a:t>
            </a:r>
            <a:r>
              <a:rPr lang="ru-RU" sz="1700" dirty="0" smtClean="0"/>
              <a:t>отчета об исполнении бюджета муниципального образования городское поселение Октябрьское за 1 полугодие 2016 года</a:t>
            </a:r>
            <a:r>
              <a:rPr lang="ru-RU" sz="1700" dirty="0" smtClean="0"/>
              <a:t>»;</a:t>
            </a:r>
          </a:p>
          <a:p>
            <a:pPr>
              <a:buFont typeface="Wingdings" pitchFamily="2" charset="2"/>
              <a:buChar char="ü"/>
            </a:pPr>
            <a:r>
              <a:rPr lang="ru-RU" sz="1700" dirty="0" smtClean="0"/>
              <a:t>Решение Совета депутатов </a:t>
            </a: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от </a:t>
            </a: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21.11.2016 </a:t>
            </a: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г. № </a:t>
            </a: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194 </a:t>
            </a: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«Об утверждении </a:t>
            </a:r>
            <a:r>
              <a:rPr lang="ru-RU" sz="1700" dirty="0" smtClean="0"/>
              <a:t>отчета об исполнении бюджета муниципального образования городское поселение Октябрьское за </a:t>
            </a:r>
            <a:r>
              <a:rPr lang="ru-RU" sz="1700" dirty="0" smtClean="0"/>
              <a:t>9 месяцев 2016 </a:t>
            </a:r>
            <a:r>
              <a:rPr lang="ru-RU" sz="1700" dirty="0" smtClean="0"/>
              <a:t>года».</a:t>
            </a:r>
          </a:p>
          <a:p>
            <a:pPr>
              <a:buFont typeface="Wingdings" pitchFamily="2" charset="2"/>
              <a:buChar char="ü"/>
            </a:pPr>
            <a:endParaRPr lang="ru-RU" sz="1700" dirty="0" smtClean="0"/>
          </a:p>
          <a:p>
            <a:pPr algn="l">
              <a:buFont typeface="Wingdings" pitchFamily="2" charset="2"/>
              <a:buChar char="ü"/>
            </a:pPr>
            <a:endParaRPr lang="ru-RU" sz="1700" dirty="0" smtClean="0"/>
          </a:p>
          <a:p>
            <a:pPr algn="l">
              <a:buFont typeface="Wingdings" pitchFamily="2" charset="2"/>
              <a:buChar char="ü"/>
            </a:pPr>
            <a:endParaRPr lang="ru-RU" sz="1700" dirty="0" smtClean="0"/>
          </a:p>
          <a:p>
            <a:pPr algn="l"/>
            <a:endParaRPr lang="ru-RU" sz="17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993</TotalTime>
  <Words>844</Words>
  <Application>Microsoft Office PowerPoint</Application>
  <PresentationFormat>Экран (4:3)</PresentationFormat>
  <Paragraphs>398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Бюджет для граждан</vt:lpstr>
      <vt:lpstr>Слайд 2</vt:lpstr>
      <vt:lpstr>Слайд 3</vt:lpstr>
      <vt:lpstr>Основные параметры первоначального бюджета гп Октябрьское на 2016 год</vt:lpstr>
      <vt:lpstr>Основные параметры бюджета гп Октябрьское на 2016 год</vt:lpstr>
      <vt:lpstr>Исполнение доходной части бюджета                 гп Октябрьское за 9 месяцев 2016 г.</vt:lpstr>
      <vt:lpstr>Исполнение расходной части бюджета                 гп Октябрьское за 9 месяцев 2016 г.</vt:lpstr>
      <vt:lpstr>Подготовлено по материалам: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155</cp:revision>
  <dcterms:created xsi:type="dcterms:W3CDTF">2013-10-03T05:55:45Z</dcterms:created>
  <dcterms:modified xsi:type="dcterms:W3CDTF">2016-12-08T07:29:30Z</dcterms:modified>
</cp:coreProperties>
</file>